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5" r:id="rId1"/>
  </p:sldMasterIdLst>
  <p:sldIdLst>
    <p:sldId id="256" r:id="rId2"/>
    <p:sldId id="257" r:id="rId3"/>
    <p:sldId id="277" r:id="rId4"/>
    <p:sldId id="258" r:id="rId5"/>
    <p:sldId id="306" r:id="rId6"/>
    <p:sldId id="307" r:id="rId7"/>
    <p:sldId id="259" r:id="rId8"/>
    <p:sldId id="260" r:id="rId9"/>
    <p:sldId id="264" r:id="rId10"/>
    <p:sldId id="265" r:id="rId11"/>
    <p:sldId id="293" r:id="rId12"/>
    <p:sldId id="286" r:id="rId13"/>
    <p:sldId id="262" r:id="rId14"/>
    <p:sldId id="287" r:id="rId15"/>
    <p:sldId id="290" r:id="rId16"/>
    <p:sldId id="288" r:id="rId17"/>
    <p:sldId id="289" r:id="rId18"/>
    <p:sldId id="305" r:id="rId19"/>
    <p:sldId id="300" r:id="rId20"/>
    <p:sldId id="301" r:id="rId21"/>
    <p:sldId id="302" r:id="rId22"/>
    <p:sldId id="303" r:id="rId23"/>
    <p:sldId id="268" r:id="rId24"/>
    <p:sldId id="269" r:id="rId25"/>
    <p:sldId id="270" r:id="rId26"/>
    <p:sldId id="295" r:id="rId27"/>
    <p:sldId id="296" r:id="rId28"/>
    <p:sldId id="297" r:id="rId29"/>
    <p:sldId id="271" r:id="rId30"/>
    <p:sldId id="294" r:id="rId31"/>
    <p:sldId id="274" r:id="rId32"/>
    <p:sldId id="273" r:id="rId33"/>
    <p:sldId id="275" r:id="rId34"/>
    <p:sldId id="276" r:id="rId35"/>
    <p:sldId id="284" r:id="rId36"/>
    <p:sldId id="278" r:id="rId37"/>
    <p:sldId id="279" r:id="rId38"/>
    <p:sldId id="280" r:id="rId39"/>
    <p:sldId id="281" r:id="rId40"/>
    <p:sldId id="283" r:id="rId41"/>
    <p:sldId id="292" r:id="rId4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176" autoAdjust="0"/>
    <p:restoredTop sz="94660"/>
  </p:normalViewPr>
  <p:slideViewPr>
    <p:cSldViewPr>
      <p:cViewPr varScale="1">
        <p:scale>
          <a:sx n="59" d="100"/>
          <a:sy n="59" d="100"/>
        </p:scale>
        <p:origin x="1600" y="9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#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B0B28CA-4076-4A6D-BFAE-539DD3F84206}" type="doc">
      <dgm:prSet loTypeId="urn:microsoft.com/office/officeart/2005/8/layout/lProcess2" loCatId="list" qsTypeId="urn:microsoft.com/office/officeart/2005/8/quickstyle/simple2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68B8B5F3-3767-4031-93BF-C760FD86003C}">
      <dgm:prSet phldrT="[Text]"/>
      <dgm:spPr/>
      <dgm:t>
        <a:bodyPr/>
        <a:lstStyle/>
        <a:p>
          <a:r>
            <a:rPr lang="en-US" dirty="0"/>
            <a:t>B2C</a:t>
          </a:r>
        </a:p>
      </dgm:t>
    </dgm:pt>
    <dgm:pt modelId="{2C7F312E-9162-4D27-97C4-128955DE5E30}" type="parTrans" cxnId="{AEC05EDA-371E-4CFE-93CC-12633468EEC5}">
      <dgm:prSet/>
      <dgm:spPr/>
      <dgm:t>
        <a:bodyPr/>
        <a:lstStyle/>
        <a:p>
          <a:endParaRPr lang="en-US"/>
        </a:p>
      </dgm:t>
    </dgm:pt>
    <dgm:pt modelId="{E9A41D63-4EBA-4CE3-9110-5C805A48BBEE}" type="sibTrans" cxnId="{AEC05EDA-371E-4CFE-93CC-12633468EEC5}">
      <dgm:prSet/>
      <dgm:spPr/>
      <dgm:t>
        <a:bodyPr/>
        <a:lstStyle/>
        <a:p>
          <a:endParaRPr lang="en-US"/>
        </a:p>
      </dgm:t>
    </dgm:pt>
    <dgm:pt modelId="{C04808DE-F32F-4C04-8C23-A0F7CFCC5C00}">
      <dgm:prSet phldrT="[Text]"/>
      <dgm:spPr/>
      <dgm:t>
        <a:bodyPr/>
        <a:lstStyle/>
        <a:p>
          <a:r>
            <a:rPr lang="en-US" dirty="0"/>
            <a:t>Aspirin, personal computers DVD players, cars, motorcycles</a:t>
          </a:r>
        </a:p>
      </dgm:t>
    </dgm:pt>
    <dgm:pt modelId="{3DCE6C36-5A5D-4AF5-A06D-F9BAA98DC4FD}" type="parTrans" cxnId="{9F545672-3F79-47C0-BDF3-ED6ABD135CED}">
      <dgm:prSet/>
      <dgm:spPr/>
      <dgm:t>
        <a:bodyPr/>
        <a:lstStyle/>
        <a:p>
          <a:endParaRPr lang="en-US"/>
        </a:p>
      </dgm:t>
    </dgm:pt>
    <dgm:pt modelId="{3337157F-9E72-4E5C-8EAB-53C85B411AE4}" type="sibTrans" cxnId="{9F545672-3F79-47C0-BDF3-ED6ABD135CED}">
      <dgm:prSet/>
      <dgm:spPr/>
      <dgm:t>
        <a:bodyPr/>
        <a:lstStyle/>
        <a:p>
          <a:endParaRPr lang="en-US"/>
        </a:p>
      </dgm:t>
    </dgm:pt>
    <dgm:pt modelId="{5C609948-E1FE-4EC9-B65C-C9B87E61578A}">
      <dgm:prSet phldrT="[Text]"/>
      <dgm:spPr/>
      <dgm:t>
        <a:bodyPr/>
        <a:lstStyle/>
        <a:p>
          <a:r>
            <a:rPr lang="en-US" dirty="0"/>
            <a:t>Daycare, landscaping, television repair, roofing, dentist</a:t>
          </a:r>
        </a:p>
      </dgm:t>
    </dgm:pt>
    <dgm:pt modelId="{C1B421BE-D6E5-4F3E-A3A6-255F9B7E01EF}" type="parTrans" cxnId="{593D7C38-D186-468F-BF60-D651AE3442BA}">
      <dgm:prSet/>
      <dgm:spPr/>
      <dgm:t>
        <a:bodyPr/>
        <a:lstStyle/>
        <a:p>
          <a:endParaRPr lang="en-US"/>
        </a:p>
      </dgm:t>
    </dgm:pt>
    <dgm:pt modelId="{5BA63479-8CEF-4F5C-9931-49869EFF9830}" type="sibTrans" cxnId="{593D7C38-D186-468F-BF60-D651AE3442BA}">
      <dgm:prSet/>
      <dgm:spPr/>
      <dgm:t>
        <a:bodyPr/>
        <a:lstStyle/>
        <a:p>
          <a:endParaRPr lang="en-US"/>
        </a:p>
      </dgm:t>
    </dgm:pt>
    <dgm:pt modelId="{B52D06F5-EEEA-41DC-85A2-B27F6DC49D92}">
      <dgm:prSet phldrT="[Text]"/>
      <dgm:spPr/>
      <dgm:t>
        <a:bodyPr/>
        <a:lstStyle/>
        <a:p>
          <a:r>
            <a:rPr lang="en-US" dirty="0"/>
            <a:t>B2B</a:t>
          </a:r>
        </a:p>
      </dgm:t>
    </dgm:pt>
    <dgm:pt modelId="{FF7E8F8C-A398-411A-B0FE-E21F1F1BE6AD}" type="parTrans" cxnId="{6BE72E37-C9FC-45B4-8447-E0B5F464C712}">
      <dgm:prSet/>
      <dgm:spPr/>
      <dgm:t>
        <a:bodyPr/>
        <a:lstStyle/>
        <a:p>
          <a:endParaRPr lang="en-US"/>
        </a:p>
      </dgm:t>
    </dgm:pt>
    <dgm:pt modelId="{7BD7A71E-3197-443E-AD99-EA8398394C5E}" type="sibTrans" cxnId="{6BE72E37-C9FC-45B4-8447-E0B5F464C712}">
      <dgm:prSet/>
      <dgm:spPr/>
      <dgm:t>
        <a:bodyPr/>
        <a:lstStyle/>
        <a:p>
          <a:endParaRPr lang="en-US"/>
        </a:p>
      </dgm:t>
    </dgm:pt>
    <dgm:pt modelId="{594BDA6C-E96C-424A-ACDE-69BDCCAC714D}">
      <dgm:prSet phldrT="[Text]"/>
      <dgm:spPr/>
      <dgm:t>
        <a:bodyPr/>
        <a:lstStyle/>
        <a:p>
          <a:r>
            <a:rPr lang="en-US" dirty="0"/>
            <a:t>Enterprise software, heavy machinery, </a:t>
          </a:r>
          <a:r>
            <a:rPr lang="en-US" dirty="0" err="1"/>
            <a:t>mainfram</a:t>
          </a:r>
          <a:r>
            <a:rPr lang="en-US" dirty="0"/>
            <a:t> systems</a:t>
          </a:r>
        </a:p>
      </dgm:t>
    </dgm:pt>
    <dgm:pt modelId="{1E36212C-3B0B-4A19-92B3-C13839618694}" type="parTrans" cxnId="{C2B4A575-7184-479B-A687-AC3BBD32B9A2}">
      <dgm:prSet/>
      <dgm:spPr/>
      <dgm:t>
        <a:bodyPr/>
        <a:lstStyle/>
        <a:p>
          <a:endParaRPr lang="en-US"/>
        </a:p>
      </dgm:t>
    </dgm:pt>
    <dgm:pt modelId="{0DF4DD41-22F7-4992-AAAA-06E8088677C0}" type="sibTrans" cxnId="{C2B4A575-7184-479B-A687-AC3BBD32B9A2}">
      <dgm:prSet/>
      <dgm:spPr/>
      <dgm:t>
        <a:bodyPr/>
        <a:lstStyle/>
        <a:p>
          <a:endParaRPr lang="en-US"/>
        </a:p>
      </dgm:t>
    </dgm:pt>
    <dgm:pt modelId="{2BC92C72-A148-4581-9B4B-DA999E4C95FB}">
      <dgm:prSet phldrT="[Text]"/>
      <dgm:spPr/>
      <dgm:t>
        <a:bodyPr/>
        <a:lstStyle/>
        <a:p>
          <a:r>
            <a:rPr lang="en-US" dirty="0"/>
            <a:t>Building maintenance, shipping, training, accounting, travel planning</a:t>
          </a:r>
        </a:p>
      </dgm:t>
    </dgm:pt>
    <dgm:pt modelId="{7344F091-6E17-487C-A74E-FC458A8043C4}" type="parTrans" cxnId="{6C61CB61-2F36-4E5A-9E57-8C6B61E3500A}">
      <dgm:prSet/>
      <dgm:spPr/>
      <dgm:t>
        <a:bodyPr/>
        <a:lstStyle/>
        <a:p>
          <a:endParaRPr lang="en-US"/>
        </a:p>
      </dgm:t>
    </dgm:pt>
    <dgm:pt modelId="{AA15D2A2-8CDF-461B-B674-8E9F6A27A6C0}" type="sibTrans" cxnId="{6C61CB61-2F36-4E5A-9E57-8C6B61E3500A}">
      <dgm:prSet/>
      <dgm:spPr/>
      <dgm:t>
        <a:bodyPr/>
        <a:lstStyle/>
        <a:p>
          <a:endParaRPr lang="en-US"/>
        </a:p>
      </dgm:t>
    </dgm:pt>
    <dgm:pt modelId="{DCD8F186-97C6-447B-BAF4-802548CFC619}">
      <dgm:prSet phldrT="[Text]"/>
      <dgm:spPr/>
      <dgm:t>
        <a:bodyPr/>
        <a:lstStyle/>
        <a:p>
          <a:r>
            <a:rPr lang="en-US" dirty="0"/>
            <a:t>B2G</a:t>
          </a:r>
        </a:p>
      </dgm:t>
    </dgm:pt>
    <dgm:pt modelId="{24AA8E77-CA33-4E94-A671-CB1E35F1B389}" type="parTrans" cxnId="{AB4CB8CE-49B7-4977-B5BB-DA8DF0B4BCF9}">
      <dgm:prSet/>
      <dgm:spPr/>
      <dgm:t>
        <a:bodyPr/>
        <a:lstStyle/>
        <a:p>
          <a:endParaRPr lang="en-US"/>
        </a:p>
      </dgm:t>
    </dgm:pt>
    <dgm:pt modelId="{FBF5015D-2881-4C39-B3C5-12D848057AFE}" type="sibTrans" cxnId="{AB4CB8CE-49B7-4977-B5BB-DA8DF0B4BCF9}">
      <dgm:prSet/>
      <dgm:spPr/>
      <dgm:t>
        <a:bodyPr/>
        <a:lstStyle/>
        <a:p>
          <a:endParaRPr lang="en-US"/>
        </a:p>
      </dgm:t>
    </dgm:pt>
    <dgm:pt modelId="{213475E0-B786-427B-9A4F-B9DF0469F136}">
      <dgm:prSet phldrT="[Text]"/>
      <dgm:spPr/>
      <dgm:t>
        <a:bodyPr/>
        <a:lstStyle/>
        <a:p>
          <a:r>
            <a:rPr lang="en-US" dirty="0"/>
            <a:t>Military equipment, mainframe servers, secure automobiles, software</a:t>
          </a:r>
        </a:p>
      </dgm:t>
    </dgm:pt>
    <dgm:pt modelId="{05821424-29CD-4239-B8AC-924E93ED5493}" type="parTrans" cxnId="{31B24073-6DE5-4C40-BE57-0EA569010E34}">
      <dgm:prSet/>
      <dgm:spPr/>
      <dgm:t>
        <a:bodyPr/>
        <a:lstStyle/>
        <a:p>
          <a:endParaRPr lang="en-US"/>
        </a:p>
      </dgm:t>
    </dgm:pt>
    <dgm:pt modelId="{C84E01EC-7098-4F48-9E2A-03CF72ACE4A1}" type="sibTrans" cxnId="{31B24073-6DE5-4C40-BE57-0EA569010E34}">
      <dgm:prSet/>
      <dgm:spPr/>
      <dgm:t>
        <a:bodyPr/>
        <a:lstStyle/>
        <a:p>
          <a:endParaRPr lang="en-US"/>
        </a:p>
      </dgm:t>
    </dgm:pt>
    <dgm:pt modelId="{E3B1BBFE-66D3-4CF9-B6F1-A61B7C44BEB3}">
      <dgm:prSet phldrT="[Text]"/>
      <dgm:spPr/>
      <dgm:t>
        <a:bodyPr/>
        <a:lstStyle/>
        <a:p>
          <a:r>
            <a:rPr lang="en-US" dirty="0"/>
            <a:t>Security, surveillance, plant maintenance</a:t>
          </a:r>
        </a:p>
      </dgm:t>
    </dgm:pt>
    <dgm:pt modelId="{5A5D9ED4-24B8-4B49-82DE-762E11A658AE}" type="parTrans" cxnId="{D42EEAA7-AD3A-4317-8257-A9AB462C9B03}">
      <dgm:prSet/>
      <dgm:spPr/>
      <dgm:t>
        <a:bodyPr/>
        <a:lstStyle/>
        <a:p>
          <a:endParaRPr lang="en-US"/>
        </a:p>
      </dgm:t>
    </dgm:pt>
    <dgm:pt modelId="{09309CDE-D618-46D0-AE74-34CAB7682BBE}" type="sibTrans" cxnId="{D42EEAA7-AD3A-4317-8257-A9AB462C9B03}">
      <dgm:prSet/>
      <dgm:spPr/>
      <dgm:t>
        <a:bodyPr/>
        <a:lstStyle/>
        <a:p>
          <a:endParaRPr lang="en-US"/>
        </a:p>
      </dgm:t>
    </dgm:pt>
    <dgm:pt modelId="{DEBBB0B5-06DA-40D1-95F1-2763BDEA69C9}" type="pres">
      <dgm:prSet presAssocID="{1B0B28CA-4076-4A6D-BFAE-539DD3F84206}" presName="theList" presStyleCnt="0">
        <dgm:presLayoutVars>
          <dgm:dir/>
          <dgm:animLvl val="lvl"/>
          <dgm:resizeHandles val="exact"/>
        </dgm:presLayoutVars>
      </dgm:prSet>
      <dgm:spPr/>
    </dgm:pt>
    <dgm:pt modelId="{EE707B37-EACA-4B58-BB29-46F6C383C404}" type="pres">
      <dgm:prSet presAssocID="{68B8B5F3-3767-4031-93BF-C760FD86003C}" presName="compNode" presStyleCnt="0"/>
      <dgm:spPr/>
    </dgm:pt>
    <dgm:pt modelId="{08171D96-62A8-4AA6-9597-5B725CC4D7B0}" type="pres">
      <dgm:prSet presAssocID="{68B8B5F3-3767-4031-93BF-C760FD86003C}" presName="aNode" presStyleLbl="bgShp" presStyleIdx="0" presStyleCnt="3"/>
      <dgm:spPr/>
    </dgm:pt>
    <dgm:pt modelId="{3EFA9429-2433-4CBF-829B-2DAA0AE952D1}" type="pres">
      <dgm:prSet presAssocID="{68B8B5F3-3767-4031-93BF-C760FD86003C}" presName="textNode" presStyleLbl="bgShp" presStyleIdx="0" presStyleCnt="3"/>
      <dgm:spPr/>
    </dgm:pt>
    <dgm:pt modelId="{6AD82F7F-65DC-4322-8B0A-42ADD5810957}" type="pres">
      <dgm:prSet presAssocID="{68B8B5F3-3767-4031-93BF-C760FD86003C}" presName="compChildNode" presStyleCnt="0"/>
      <dgm:spPr/>
    </dgm:pt>
    <dgm:pt modelId="{DBAB12E8-E60A-4B24-B452-A74B2283246A}" type="pres">
      <dgm:prSet presAssocID="{68B8B5F3-3767-4031-93BF-C760FD86003C}" presName="theInnerList" presStyleCnt="0"/>
      <dgm:spPr/>
    </dgm:pt>
    <dgm:pt modelId="{F0450901-3E3C-4ABC-B036-3342D8A3BA46}" type="pres">
      <dgm:prSet presAssocID="{C04808DE-F32F-4C04-8C23-A0F7CFCC5C00}" presName="childNode" presStyleLbl="node1" presStyleIdx="0" presStyleCnt="6">
        <dgm:presLayoutVars>
          <dgm:bulletEnabled val="1"/>
        </dgm:presLayoutVars>
      </dgm:prSet>
      <dgm:spPr/>
    </dgm:pt>
    <dgm:pt modelId="{B2EE8FBF-FF46-4487-8462-F0E514F26465}" type="pres">
      <dgm:prSet presAssocID="{C04808DE-F32F-4C04-8C23-A0F7CFCC5C00}" presName="aSpace2" presStyleCnt="0"/>
      <dgm:spPr/>
    </dgm:pt>
    <dgm:pt modelId="{FAA08578-2B73-445E-9CE3-D99F2A87DB80}" type="pres">
      <dgm:prSet presAssocID="{5C609948-E1FE-4EC9-B65C-C9B87E61578A}" presName="childNode" presStyleLbl="node1" presStyleIdx="1" presStyleCnt="6">
        <dgm:presLayoutVars>
          <dgm:bulletEnabled val="1"/>
        </dgm:presLayoutVars>
      </dgm:prSet>
      <dgm:spPr/>
    </dgm:pt>
    <dgm:pt modelId="{E76AA1A1-7799-439C-B2C6-2186E8949A22}" type="pres">
      <dgm:prSet presAssocID="{68B8B5F3-3767-4031-93BF-C760FD86003C}" presName="aSpace" presStyleCnt="0"/>
      <dgm:spPr/>
    </dgm:pt>
    <dgm:pt modelId="{00BBE60F-D434-460B-B2BC-EF403B05B0DB}" type="pres">
      <dgm:prSet presAssocID="{B52D06F5-EEEA-41DC-85A2-B27F6DC49D92}" presName="compNode" presStyleCnt="0"/>
      <dgm:spPr/>
    </dgm:pt>
    <dgm:pt modelId="{6B00566B-1E2B-443C-9689-6EA481AFAE12}" type="pres">
      <dgm:prSet presAssocID="{B52D06F5-EEEA-41DC-85A2-B27F6DC49D92}" presName="aNode" presStyleLbl="bgShp" presStyleIdx="1" presStyleCnt="3"/>
      <dgm:spPr/>
    </dgm:pt>
    <dgm:pt modelId="{08AB09C5-751B-4206-8AF3-AC92933861C5}" type="pres">
      <dgm:prSet presAssocID="{B52D06F5-EEEA-41DC-85A2-B27F6DC49D92}" presName="textNode" presStyleLbl="bgShp" presStyleIdx="1" presStyleCnt="3"/>
      <dgm:spPr/>
    </dgm:pt>
    <dgm:pt modelId="{B747AABF-020D-4553-9CC6-FD02462E52CD}" type="pres">
      <dgm:prSet presAssocID="{B52D06F5-EEEA-41DC-85A2-B27F6DC49D92}" presName="compChildNode" presStyleCnt="0"/>
      <dgm:spPr/>
    </dgm:pt>
    <dgm:pt modelId="{D649E222-895F-4CD3-80D8-FDC1337FE8E3}" type="pres">
      <dgm:prSet presAssocID="{B52D06F5-EEEA-41DC-85A2-B27F6DC49D92}" presName="theInnerList" presStyleCnt="0"/>
      <dgm:spPr/>
    </dgm:pt>
    <dgm:pt modelId="{ADF72A4A-6E56-4997-B04C-B405D69DB117}" type="pres">
      <dgm:prSet presAssocID="{594BDA6C-E96C-424A-ACDE-69BDCCAC714D}" presName="childNode" presStyleLbl="node1" presStyleIdx="2" presStyleCnt="6">
        <dgm:presLayoutVars>
          <dgm:bulletEnabled val="1"/>
        </dgm:presLayoutVars>
      </dgm:prSet>
      <dgm:spPr/>
    </dgm:pt>
    <dgm:pt modelId="{D10382B3-71FE-4CAC-8961-8EBFE693C1DF}" type="pres">
      <dgm:prSet presAssocID="{594BDA6C-E96C-424A-ACDE-69BDCCAC714D}" presName="aSpace2" presStyleCnt="0"/>
      <dgm:spPr/>
    </dgm:pt>
    <dgm:pt modelId="{9B7AB29C-36A9-4C23-A1F0-A0C75306B458}" type="pres">
      <dgm:prSet presAssocID="{2BC92C72-A148-4581-9B4B-DA999E4C95FB}" presName="childNode" presStyleLbl="node1" presStyleIdx="3" presStyleCnt="6">
        <dgm:presLayoutVars>
          <dgm:bulletEnabled val="1"/>
        </dgm:presLayoutVars>
      </dgm:prSet>
      <dgm:spPr/>
    </dgm:pt>
    <dgm:pt modelId="{3A23433F-0E1C-456D-B993-010C519FEE01}" type="pres">
      <dgm:prSet presAssocID="{B52D06F5-EEEA-41DC-85A2-B27F6DC49D92}" presName="aSpace" presStyleCnt="0"/>
      <dgm:spPr/>
    </dgm:pt>
    <dgm:pt modelId="{3ED7A10F-8AA6-464A-A05F-5ADB0FA0D6DD}" type="pres">
      <dgm:prSet presAssocID="{DCD8F186-97C6-447B-BAF4-802548CFC619}" presName="compNode" presStyleCnt="0"/>
      <dgm:spPr/>
    </dgm:pt>
    <dgm:pt modelId="{FB86293A-B515-4EC1-8015-54528C028561}" type="pres">
      <dgm:prSet presAssocID="{DCD8F186-97C6-447B-BAF4-802548CFC619}" presName="aNode" presStyleLbl="bgShp" presStyleIdx="2" presStyleCnt="3"/>
      <dgm:spPr/>
    </dgm:pt>
    <dgm:pt modelId="{07EAB543-0E92-47CC-9C70-0ECBAED13485}" type="pres">
      <dgm:prSet presAssocID="{DCD8F186-97C6-447B-BAF4-802548CFC619}" presName="textNode" presStyleLbl="bgShp" presStyleIdx="2" presStyleCnt="3"/>
      <dgm:spPr/>
    </dgm:pt>
    <dgm:pt modelId="{76F053B2-8D4E-4F6F-9C3C-467CDEDE6138}" type="pres">
      <dgm:prSet presAssocID="{DCD8F186-97C6-447B-BAF4-802548CFC619}" presName="compChildNode" presStyleCnt="0"/>
      <dgm:spPr/>
    </dgm:pt>
    <dgm:pt modelId="{03999E02-5EE5-408F-9E01-3185B1CFCE10}" type="pres">
      <dgm:prSet presAssocID="{DCD8F186-97C6-447B-BAF4-802548CFC619}" presName="theInnerList" presStyleCnt="0"/>
      <dgm:spPr/>
    </dgm:pt>
    <dgm:pt modelId="{8C1527C6-9CFF-4840-9A10-A11E775001FB}" type="pres">
      <dgm:prSet presAssocID="{213475E0-B786-427B-9A4F-B9DF0469F136}" presName="childNode" presStyleLbl="node1" presStyleIdx="4" presStyleCnt="6">
        <dgm:presLayoutVars>
          <dgm:bulletEnabled val="1"/>
        </dgm:presLayoutVars>
      </dgm:prSet>
      <dgm:spPr/>
    </dgm:pt>
    <dgm:pt modelId="{ED172244-B5AA-4606-9A8C-A20DC54414F4}" type="pres">
      <dgm:prSet presAssocID="{213475E0-B786-427B-9A4F-B9DF0469F136}" presName="aSpace2" presStyleCnt="0"/>
      <dgm:spPr/>
    </dgm:pt>
    <dgm:pt modelId="{AB876A63-4385-4940-B8AB-EAC0B732D453}" type="pres">
      <dgm:prSet presAssocID="{E3B1BBFE-66D3-4CF9-B6F1-A61B7C44BEB3}" presName="childNode" presStyleLbl="node1" presStyleIdx="5" presStyleCnt="6">
        <dgm:presLayoutVars>
          <dgm:bulletEnabled val="1"/>
        </dgm:presLayoutVars>
      </dgm:prSet>
      <dgm:spPr/>
    </dgm:pt>
  </dgm:ptLst>
  <dgm:cxnLst>
    <dgm:cxn modelId="{9E4AFC03-7249-486C-8C27-ECCA3E5E751A}" type="presOf" srcId="{E3B1BBFE-66D3-4CF9-B6F1-A61B7C44BEB3}" destId="{AB876A63-4385-4940-B8AB-EAC0B732D453}" srcOrd="0" destOrd="0" presId="urn:microsoft.com/office/officeart/2005/8/layout/lProcess2"/>
    <dgm:cxn modelId="{78222C16-9900-48D3-81D5-FA7150F0AE14}" type="presOf" srcId="{68B8B5F3-3767-4031-93BF-C760FD86003C}" destId="{08171D96-62A8-4AA6-9597-5B725CC4D7B0}" srcOrd="0" destOrd="0" presId="urn:microsoft.com/office/officeart/2005/8/layout/lProcess2"/>
    <dgm:cxn modelId="{3D619C18-4616-4C8B-B8CD-4CAF4A9ADAE0}" type="presOf" srcId="{2BC92C72-A148-4581-9B4B-DA999E4C95FB}" destId="{9B7AB29C-36A9-4C23-A1F0-A0C75306B458}" srcOrd="0" destOrd="0" presId="urn:microsoft.com/office/officeart/2005/8/layout/lProcess2"/>
    <dgm:cxn modelId="{2FD1F31B-FD49-47FD-A23A-E7408D804E7A}" type="presOf" srcId="{DCD8F186-97C6-447B-BAF4-802548CFC619}" destId="{FB86293A-B515-4EC1-8015-54528C028561}" srcOrd="0" destOrd="0" presId="urn:microsoft.com/office/officeart/2005/8/layout/lProcess2"/>
    <dgm:cxn modelId="{6BE72E37-C9FC-45B4-8447-E0B5F464C712}" srcId="{1B0B28CA-4076-4A6D-BFAE-539DD3F84206}" destId="{B52D06F5-EEEA-41DC-85A2-B27F6DC49D92}" srcOrd="1" destOrd="0" parTransId="{FF7E8F8C-A398-411A-B0FE-E21F1F1BE6AD}" sibTransId="{7BD7A71E-3197-443E-AD99-EA8398394C5E}"/>
    <dgm:cxn modelId="{593D7C38-D186-468F-BF60-D651AE3442BA}" srcId="{68B8B5F3-3767-4031-93BF-C760FD86003C}" destId="{5C609948-E1FE-4EC9-B65C-C9B87E61578A}" srcOrd="1" destOrd="0" parTransId="{C1B421BE-D6E5-4F3E-A3A6-255F9B7E01EF}" sibTransId="{5BA63479-8CEF-4F5C-9931-49869EFF9830}"/>
    <dgm:cxn modelId="{6C61CB61-2F36-4E5A-9E57-8C6B61E3500A}" srcId="{B52D06F5-EEEA-41DC-85A2-B27F6DC49D92}" destId="{2BC92C72-A148-4581-9B4B-DA999E4C95FB}" srcOrd="1" destOrd="0" parTransId="{7344F091-6E17-487C-A74E-FC458A8043C4}" sibTransId="{AA15D2A2-8CDF-461B-B674-8E9F6A27A6C0}"/>
    <dgm:cxn modelId="{9F545672-3F79-47C0-BDF3-ED6ABD135CED}" srcId="{68B8B5F3-3767-4031-93BF-C760FD86003C}" destId="{C04808DE-F32F-4C04-8C23-A0F7CFCC5C00}" srcOrd="0" destOrd="0" parTransId="{3DCE6C36-5A5D-4AF5-A06D-F9BAA98DC4FD}" sibTransId="{3337157F-9E72-4E5C-8EAB-53C85B411AE4}"/>
    <dgm:cxn modelId="{31B24073-6DE5-4C40-BE57-0EA569010E34}" srcId="{DCD8F186-97C6-447B-BAF4-802548CFC619}" destId="{213475E0-B786-427B-9A4F-B9DF0469F136}" srcOrd="0" destOrd="0" parTransId="{05821424-29CD-4239-B8AC-924E93ED5493}" sibTransId="{C84E01EC-7098-4F48-9E2A-03CF72ACE4A1}"/>
    <dgm:cxn modelId="{C2B4A575-7184-479B-A687-AC3BBD32B9A2}" srcId="{B52D06F5-EEEA-41DC-85A2-B27F6DC49D92}" destId="{594BDA6C-E96C-424A-ACDE-69BDCCAC714D}" srcOrd="0" destOrd="0" parTransId="{1E36212C-3B0B-4A19-92B3-C13839618694}" sibTransId="{0DF4DD41-22F7-4992-AAAA-06E8088677C0}"/>
    <dgm:cxn modelId="{29D46282-00C5-40D2-AA5A-5BB345DC96F9}" type="presOf" srcId="{5C609948-E1FE-4EC9-B65C-C9B87E61578A}" destId="{FAA08578-2B73-445E-9CE3-D99F2A87DB80}" srcOrd="0" destOrd="0" presId="urn:microsoft.com/office/officeart/2005/8/layout/lProcess2"/>
    <dgm:cxn modelId="{121B80A0-3B19-4C0A-A953-7BF2EC26D37B}" type="presOf" srcId="{B52D06F5-EEEA-41DC-85A2-B27F6DC49D92}" destId="{08AB09C5-751B-4206-8AF3-AC92933861C5}" srcOrd="1" destOrd="0" presId="urn:microsoft.com/office/officeart/2005/8/layout/lProcess2"/>
    <dgm:cxn modelId="{D42EEAA7-AD3A-4317-8257-A9AB462C9B03}" srcId="{DCD8F186-97C6-447B-BAF4-802548CFC619}" destId="{E3B1BBFE-66D3-4CF9-B6F1-A61B7C44BEB3}" srcOrd="1" destOrd="0" parTransId="{5A5D9ED4-24B8-4B49-82DE-762E11A658AE}" sibTransId="{09309CDE-D618-46D0-AE74-34CAB7682BBE}"/>
    <dgm:cxn modelId="{78B44EB7-4416-4112-96E1-B52837AFFE6F}" type="presOf" srcId="{DCD8F186-97C6-447B-BAF4-802548CFC619}" destId="{07EAB543-0E92-47CC-9C70-0ECBAED13485}" srcOrd="1" destOrd="0" presId="urn:microsoft.com/office/officeart/2005/8/layout/lProcess2"/>
    <dgm:cxn modelId="{91AC28BB-F7E6-4839-8769-54D782D524E3}" type="presOf" srcId="{594BDA6C-E96C-424A-ACDE-69BDCCAC714D}" destId="{ADF72A4A-6E56-4997-B04C-B405D69DB117}" srcOrd="0" destOrd="0" presId="urn:microsoft.com/office/officeart/2005/8/layout/lProcess2"/>
    <dgm:cxn modelId="{B0A454CE-F558-4CA7-B7BA-84080251D0A5}" type="presOf" srcId="{C04808DE-F32F-4C04-8C23-A0F7CFCC5C00}" destId="{F0450901-3E3C-4ABC-B036-3342D8A3BA46}" srcOrd="0" destOrd="0" presId="urn:microsoft.com/office/officeart/2005/8/layout/lProcess2"/>
    <dgm:cxn modelId="{AB4CB8CE-49B7-4977-B5BB-DA8DF0B4BCF9}" srcId="{1B0B28CA-4076-4A6D-BFAE-539DD3F84206}" destId="{DCD8F186-97C6-447B-BAF4-802548CFC619}" srcOrd="2" destOrd="0" parTransId="{24AA8E77-CA33-4E94-A671-CB1E35F1B389}" sibTransId="{FBF5015D-2881-4C39-B3C5-12D848057AFE}"/>
    <dgm:cxn modelId="{1C92DCD7-CFA4-46FB-843F-7A0BC9179996}" type="presOf" srcId="{1B0B28CA-4076-4A6D-BFAE-539DD3F84206}" destId="{DEBBB0B5-06DA-40D1-95F1-2763BDEA69C9}" srcOrd="0" destOrd="0" presId="urn:microsoft.com/office/officeart/2005/8/layout/lProcess2"/>
    <dgm:cxn modelId="{AEC05EDA-371E-4CFE-93CC-12633468EEC5}" srcId="{1B0B28CA-4076-4A6D-BFAE-539DD3F84206}" destId="{68B8B5F3-3767-4031-93BF-C760FD86003C}" srcOrd="0" destOrd="0" parTransId="{2C7F312E-9162-4D27-97C4-128955DE5E30}" sibTransId="{E9A41D63-4EBA-4CE3-9110-5C805A48BBEE}"/>
    <dgm:cxn modelId="{9C5E22F0-9F39-442E-A8AB-F6635EFFD16E}" type="presOf" srcId="{B52D06F5-EEEA-41DC-85A2-B27F6DC49D92}" destId="{6B00566B-1E2B-443C-9689-6EA481AFAE12}" srcOrd="0" destOrd="0" presId="urn:microsoft.com/office/officeart/2005/8/layout/lProcess2"/>
    <dgm:cxn modelId="{2C2D07F6-503C-4B77-97B8-204E60CC9CA7}" type="presOf" srcId="{213475E0-B786-427B-9A4F-B9DF0469F136}" destId="{8C1527C6-9CFF-4840-9A10-A11E775001FB}" srcOrd="0" destOrd="0" presId="urn:microsoft.com/office/officeart/2005/8/layout/lProcess2"/>
    <dgm:cxn modelId="{F057A3FE-E719-4DDF-A220-D83E36332809}" type="presOf" srcId="{68B8B5F3-3767-4031-93BF-C760FD86003C}" destId="{3EFA9429-2433-4CBF-829B-2DAA0AE952D1}" srcOrd="1" destOrd="0" presId="urn:microsoft.com/office/officeart/2005/8/layout/lProcess2"/>
    <dgm:cxn modelId="{C693F897-F712-4E90-8ABB-0A99F7976453}" type="presParOf" srcId="{DEBBB0B5-06DA-40D1-95F1-2763BDEA69C9}" destId="{EE707B37-EACA-4B58-BB29-46F6C383C404}" srcOrd="0" destOrd="0" presId="urn:microsoft.com/office/officeart/2005/8/layout/lProcess2"/>
    <dgm:cxn modelId="{3B5ACF0D-5341-4609-8D39-860B57101439}" type="presParOf" srcId="{EE707B37-EACA-4B58-BB29-46F6C383C404}" destId="{08171D96-62A8-4AA6-9597-5B725CC4D7B0}" srcOrd="0" destOrd="0" presId="urn:microsoft.com/office/officeart/2005/8/layout/lProcess2"/>
    <dgm:cxn modelId="{C4249D05-8CC8-463E-89F4-30233ACAF1D4}" type="presParOf" srcId="{EE707B37-EACA-4B58-BB29-46F6C383C404}" destId="{3EFA9429-2433-4CBF-829B-2DAA0AE952D1}" srcOrd="1" destOrd="0" presId="urn:microsoft.com/office/officeart/2005/8/layout/lProcess2"/>
    <dgm:cxn modelId="{C90C9EDE-F31B-42B9-AE4D-62A043F36C71}" type="presParOf" srcId="{EE707B37-EACA-4B58-BB29-46F6C383C404}" destId="{6AD82F7F-65DC-4322-8B0A-42ADD5810957}" srcOrd="2" destOrd="0" presId="urn:microsoft.com/office/officeart/2005/8/layout/lProcess2"/>
    <dgm:cxn modelId="{6F3D85AB-F725-43A8-AAAB-E98DFA9AC12E}" type="presParOf" srcId="{6AD82F7F-65DC-4322-8B0A-42ADD5810957}" destId="{DBAB12E8-E60A-4B24-B452-A74B2283246A}" srcOrd="0" destOrd="0" presId="urn:microsoft.com/office/officeart/2005/8/layout/lProcess2"/>
    <dgm:cxn modelId="{6BF5F8FD-66FC-43B6-92E9-C2B989E0BA46}" type="presParOf" srcId="{DBAB12E8-E60A-4B24-B452-A74B2283246A}" destId="{F0450901-3E3C-4ABC-B036-3342D8A3BA46}" srcOrd="0" destOrd="0" presId="urn:microsoft.com/office/officeart/2005/8/layout/lProcess2"/>
    <dgm:cxn modelId="{33B37361-1604-42C7-AC30-13C1A569799F}" type="presParOf" srcId="{DBAB12E8-E60A-4B24-B452-A74B2283246A}" destId="{B2EE8FBF-FF46-4487-8462-F0E514F26465}" srcOrd="1" destOrd="0" presId="urn:microsoft.com/office/officeart/2005/8/layout/lProcess2"/>
    <dgm:cxn modelId="{569FAAEF-8468-464A-83FD-64F35F295F77}" type="presParOf" srcId="{DBAB12E8-E60A-4B24-B452-A74B2283246A}" destId="{FAA08578-2B73-445E-9CE3-D99F2A87DB80}" srcOrd="2" destOrd="0" presId="urn:microsoft.com/office/officeart/2005/8/layout/lProcess2"/>
    <dgm:cxn modelId="{C43C58C3-24B0-4565-BBBD-A512A9797B27}" type="presParOf" srcId="{DEBBB0B5-06DA-40D1-95F1-2763BDEA69C9}" destId="{E76AA1A1-7799-439C-B2C6-2186E8949A22}" srcOrd="1" destOrd="0" presId="urn:microsoft.com/office/officeart/2005/8/layout/lProcess2"/>
    <dgm:cxn modelId="{FFA839B2-0279-4EEC-A713-C88C6D9D1687}" type="presParOf" srcId="{DEBBB0B5-06DA-40D1-95F1-2763BDEA69C9}" destId="{00BBE60F-D434-460B-B2BC-EF403B05B0DB}" srcOrd="2" destOrd="0" presId="urn:microsoft.com/office/officeart/2005/8/layout/lProcess2"/>
    <dgm:cxn modelId="{4DB0C33A-AB19-4BBD-AD9F-07C68BA7372D}" type="presParOf" srcId="{00BBE60F-D434-460B-B2BC-EF403B05B0DB}" destId="{6B00566B-1E2B-443C-9689-6EA481AFAE12}" srcOrd="0" destOrd="0" presId="urn:microsoft.com/office/officeart/2005/8/layout/lProcess2"/>
    <dgm:cxn modelId="{BE482768-CADE-4F9F-ABC9-D5F6617CFC93}" type="presParOf" srcId="{00BBE60F-D434-460B-B2BC-EF403B05B0DB}" destId="{08AB09C5-751B-4206-8AF3-AC92933861C5}" srcOrd="1" destOrd="0" presId="urn:microsoft.com/office/officeart/2005/8/layout/lProcess2"/>
    <dgm:cxn modelId="{26FDDDF5-70F5-49BB-9E48-17B9D3A85E08}" type="presParOf" srcId="{00BBE60F-D434-460B-B2BC-EF403B05B0DB}" destId="{B747AABF-020D-4553-9CC6-FD02462E52CD}" srcOrd="2" destOrd="0" presId="urn:microsoft.com/office/officeart/2005/8/layout/lProcess2"/>
    <dgm:cxn modelId="{9554336B-5233-4C3F-A1E0-39F5749B56E5}" type="presParOf" srcId="{B747AABF-020D-4553-9CC6-FD02462E52CD}" destId="{D649E222-895F-4CD3-80D8-FDC1337FE8E3}" srcOrd="0" destOrd="0" presId="urn:microsoft.com/office/officeart/2005/8/layout/lProcess2"/>
    <dgm:cxn modelId="{41FC4EBB-8521-4A31-9537-51D1D7955749}" type="presParOf" srcId="{D649E222-895F-4CD3-80D8-FDC1337FE8E3}" destId="{ADF72A4A-6E56-4997-B04C-B405D69DB117}" srcOrd="0" destOrd="0" presId="urn:microsoft.com/office/officeart/2005/8/layout/lProcess2"/>
    <dgm:cxn modelId="{ADAE3560-C51A-4183-A5C5-C06A16DF93A6}" type="presParOf" srcId="{D649E222-895F-4CD3-80D8-FDC1337FE8E3}" destId="{D10382B3-71FE-4CAC-8961-8EBFE693C1DF}" srcOrd="1" destOrd="0" presId="urn:microsoft.com/office/officeart/2005/8/layout/lProcess2"/>
    <dgm:cxn modelId="{F9C03132-1C9B-4B14-A8EB-985FC8DB6161}" type="presParOf" srcId="{D649E222-895F-4CD3-80D8-FDC1337FE8E3}" destId="{9B7AB29C-36A9-4C23-A1F0-A0C75306B458}" srcOrd="2" destOrd="0" presId="urn:microsoft.com/office/officeart/2005/8/layout/lProcess2"/>
    <dgm:cxn modelId="{7BBEF944-1FE9-48C4-852B-541DDE6C184E}" type="presParOf" srcId="{DEBBB0B5-06DA-40D1-95F1-2763BDEA69C9}" destId="{3A23433F-0E1C-456D-B993-010C519FEE01}" srcOrd="3" destOrd="0" presId="urn:microsoft.com/office/officeart/2005/8/layout/lProcess2"/>
    <dgm:cxn modelId="{B3146A80-0EC5-419E-B7E4-6CD4869EF199}" type="presParOf" srcId="{DEBBB0B5-06DA-40D1-95F1-2763BDEA69C9}" destId="{3ED7A10F-8AA6-464A-A05F-5ADB0FA0D6DD}" srcOrd="4" destOrd="0" presId="urn:microsoft.com/office/officeart/2005/8/layout/lProcess2"/>
    <dgm:cxn modelId="{7469908D-B00C-4C02-8B28-D770A4129268}" type="presParOf" srcId="{3ED7A10F-8AA6-464A-A05F-5ADB0FA0D6DD}" destId="{FB86293A-B515-4EC1-8015-54528C028561}" srcOrd="0" destOrd="0" presId="urn:microsoft.com/office/officeart/2005/8/layout/lProcess2"/>
    <dgm:cxn modelId="{D7F7835F-E946-4CD1-ABF0-2408FD69EE1D}" type="presParOf" srcId="{3ED7A10F-8AA6-464A-A05F-5ADB0FA0D6DD}" destId="{07EAB543-0E92-47CC-9C70-0ECBAED13485}" srcOrd="1" destOrd="0" presId="urn:microsoft.com/office/officeart/2005/8/layout/lProcess2"/>
    <dgm:cxn modelId="{36BB6141-A531-4C9F-AB43-5E95FC072824}" type="presParOf" srcId="{3ED7A10F-8AA6-464A-A05F-5ADB0FA0D6DD}" destId="{76F053B2-8D4E-4F6F-9C3C-467CDEDE6138}" srcOrd="2" destOrd="0" presId="urn:microsoft.com/office/officeart/2005/8/layout/lProcess2"/>
    <dgm:cxn modelId="{5595C73A-FD36-42D8-A754-4FC18D7F21B0}" type="presParOf" srcId="{76F053B2-8D4E-4F6F-9C3C-467CDEDE6138}" destId="{03999E02-5EE5-408F-9E01-3185B1CFCE10}" srcOrd="0" destOrd="0" presId="urn:microsoft.com/office/officeart/2005/8/layout/lProcess2"/>
    <dgm:cxn modelId="{3600F875-597C-4F01-8277-F29CFCD6DAE6}" type="presParOf" srcId="{03999E02-5EE5-408F-9E01-3185B1CFCE10}" destId="{8C1527C6-9CFF-4840-9A10-A11E775001FB}" srcOrd="0" destOrd="0" presId="urn:microsoft.com/office/officeart/2005/8/layout/lProcess2"/>
    <dgm:cxn modelId="{9AC80526-4CC1-47C4-8CB3-C721FF752D24}" type="presParOf" srcId="{03999E02-5EE5-408F-9E01-3185B1CFCE10}" destId="{ED172244-B5AA-4606-9A8C-A20DC54414F4}" srcOrd="1" destOrd="0" presId="urn:microsoft.com/office/officeart/2005/8/layout/lProcess2"/>
    <dgm:cxn modelId="{93555D45-CB71-4C1C-AE19-AE03D8CDAAF8}" type="presParOf" srcId="{03999E02-5EE5-408F-9E01-3185B1CFCE10}" destId="{AB876A63-4385-4940-B8AB-EAC0B732D453}" srcOrd="2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EF18C0A-780C-4DE1-A41B-09AE7C3692A9}" type="doc">
      <dgm:prSet loTypeId="urn:microsoft.com/office/officeart/2005/8/layout/hProcess9" loCatId="process" qsTypeId="urn:microsoft.com/office/officeart/2005/8/quickstyle/simple1" qsCatId="simple" csTypeId="urn:microsoft.com/office/officeart/2005/8/colors/colorful1#1" csCatId="colorful" phldr="1"/>
      <dgm:spPr/>
    </dgm:pt>
    <dgm:pt modelId="{6DE7E95B-17AC-4077-A794-C1CBEC47AB1E}">
      <dgm:prSet phldrT="[Text]"/>
      <dgm:spPr/>
      <dgm:t>
        <a:bodyPr/>
        <a:lstStyle/>
        <a:p>
          <a:r>
            <a:rPr lang="en-US" dirty="0">
              <a:solidFill>
                <a:schemeClr val="tx2"/>
              </a:solidFill>
            </a:rPr>
            <a:t>1. Identify a point of pain in a target market</a:t>
          </a:r>
        </a:p>
      </dgm:t>
    </dgm:pt>
    <dgm:pt modelId="{66D27343-F005-4D46-B975-3CF2A01F4C69}" type="parTrans" cxnId="{AD4FA3AF-DF44-4870-A232-7D57CFD64639}">
      <dgm:prSet/>
      <dgm:spPr/>
      <dgm:t>
        <a:bodyPr/>
        <a:lstStyle/>
        <a:p>
          <a:endParaRPr lang="en-US"/>
        </a:p>
      </dgm:t>
    </dgm:pt>
    <dgm:pt modelId="{0BAF3389-7239-49FB-A477-14235216F681}" type="sibTrans" cxnId="{AD4FA3AF-DF44-4870-A232-7D57CFD64639}">
      <dgm:prSet/>
      <dgm:spPr/>
      <dgm:t>
        <a:bodyPr/>
        <a:lstStyle/>
        <a:p>
          <a:endParaRPr lang="en-US"/>
        </a:p>
      </dgm:t>
    </dgm:pt>
    <dgm:pt modelId="{919573B7-63E1-4F77-B648-0B54F3B8E6E2}">
      <dgm:prSet phldrT="[Text]"/>
      <dgm:spPr/>
      <dgm:t>
        <a:bodyPr/>
        <a:lstStyle/>
        <a:p>
          <a:r>
            <a:rPr lang="en-US" dirty="0">
              <a:solidFill>
                <a:schemeClr val="tx2"/>
              </a:solidFill>
            </a:rPr>
            <a:t>2. Innovate a product or service</a:t>
          </a:r>
        </a:p>
      </dgm:t>
    </dgm:pt>
    <dgm:pt modelId="{8D4F4C79-7C42-42BD-9C1A-4CB34C206D08}" type="parTrans" cxnId="{E02B9E40-D39F-412E-B688-B64E21066C1F}">
      <dgm:prSet/>
      <dgm:spPr/>
      <dgm:t>
        <a:bodyPr/>
        <a:lstStyle/>
        <a:p>
          <a:endParaRPr lang="en-US"/>
        </a:p>
      </dgm:t>
    </dgm:pt>
    <dgm:pt modelId="{24121942-A354-4B97-BEDE-760B1C79339A}" type="sibTrans" cxnId="{E02B9E40-D39F-412E-B688-B64E21066C1F}">
      <dgm:prSet/>
      <dgm:spPr/>
      <dgm:t>
        <a:bodyPr/>
        <a:lstStyle/>
        <a:p>
          <a:endParaRPr lang="en-US"/>
        </a:p>
      </dgm:t>
    </dgm:pt>
    <dgm:pt modelId="{D7A2A833-D764-4C6F-880D-EB242FC2213B}">
      <dgm:prSet phldrT="[Text]"/>
      <dgm:spPr/>
      <dgm:t>
        <a:bodyPr/>
        <a:lstStyle/>
        <a:p>
          <a:r>
            <a:rPr lang="en-US" dirty="0">
              <a:solidFill>
                <a:schemeClr val="tx2"/>
              </a:solidFill>
            </a:rPr>
            <a:t>4. Explore how to acquire customers</a:t>
          </a:r>
        </a:p>
      </dgm:t>
    </dgm:pt>
    <dgm:pt modelId="{3AE0BE89-5310-496E-A1D0-296C7B8CFC3C}" type="parTrans" cxnId="{B92F0306-A7F5-4232-A896-EDD20F503389}">
      <dgm:prSet/>
      <dgm:spPr/>
      <dgm:t>
        <a:bodyPr/>
        <a:lstStyle/>
        <a:p>
          <a:endParaRPr lang="en-US"/>
        </a:p>
      </dgm:t>
    </dgm:pt>
    <dgm:pt modelId="{E1BF52E3-7F27-4659-B93D-E881CBB80A35}" type="sibTrans" cxnId="{B92F0306-A7F5-4232-A896-EDD20F503389}">
      <dgm:prSet/>
      <dgm:spPr/>
      <dgm:t>
        <a:bodyPr/>
        <a:lstStyle/>
        <a:p>
          <a:endParaRPr lang="en-US"/>
        </a:p>
      </dgm:t>
    </dgm:pt>
    <dgm:pt modelId="{E15167CB-9D80-4269-A4F0-BD4960ABA8A1}">
      <dgm:prSet phldrT="[Text]"/>
      <dgm:spPr/>
      <dgm:t>
        <a:bodyPr/>
        <a:lstStyle/>
        <a:p>
          <a:r>
            <a:rPr lang="en-US" dirty="0">
              <a:solidFill>
                <a:schemeClr val="tx2"/>
              </a:solidFill>
            </a:rPr>
            <a:t>3. Test business model</a:t>
          </a:r>
        </a:p>
      </dgm:t>
    </dgm:pt>
    <dgm:pt modelId="{1A983DE7-2590-4D1D-A6E3-79E22F9A8FF8}" type="parTrans" cxnId="{D3AD67A5-E341-4551-8EEF-B84B0D9490BF}">
      <dgm:prSet/>
      <dgm:spPr/>
      <dgm:t>
        <a:bodyPr/>
        <a:lstStyle/>
        <a:p>
          <a:endParaRPr lang="en-US"/>
        </a:p>
      </dgm:t>
    </dgm:pt>
    <dgm:pt modelId="{F9A3F60F-5DE9-41CB-B8C1-96D8A918193E}" type="sibTrans" cxnId="{D3AD67A5-E341-4551-8EEF-B84B0D9490BF}">
      <dgm:prSet/>
      <dgm:spPr/>
      <dgm:t>
        <a:bodyPr/>
        <a:lstStyle/>
        <a:p>
          <a:endParaRPr lang="en-US"/>
        </a:p>
      </dgm:t>
    </dgm:pt>
    <dgm:pt modelId="{0A7DDBBC-C348-4FB2-928B-ACE143388D6F}" type="pres">
      <dgm:prSet presAssocID="{2EF18C0A-780C-4DE1-A41B-09AE7C3692A9}" presName="CompostProcess" presStyleCnt="0">
        <dgm:presLayoutVars>
          <dgm:dir/>
          <dgm:resizeHandles val="exact"/>
        </dgm:presLayoutVars>
      </dgm:prSet>
      <dgm:spPr/>
    </dgm:pt>
    <dgm:pt modelId="{70D896B6-63AD-4E87-8837-E4A4821BF9A1}" type="pres">
      <dgm:prSet presAssocID="{2EF18C0A-780C-4DE1-A41B-09AE7C3692A9}" presName="arrow" presStyleLbl="bgShp" presStyleIdx="0" presStyleCnt="1"/>
      <dgm:spPr/>
    </dgm:pt>
    <dgm:pt modelId="{00FF8AB6-7075-480B-ADF3-4A12B165673F}" type="pres">
      <dgm:prSet presAssocID="{2EF18C0A-780C-4DE1-A41B-09AE7C3692A9}" presName="linearProcess" presStyleCnt="0"/>
      <dgm:spPr/>
    </dgm:pt>
    <dgm:pt modelId="{8F978C06-700B-45AC-8F88-FD5E4D7A2B85}" type="pres">
      <dgm:prSet presAssocID="{6DE7E95B-17AC-4077-A794-C1CBEC47AB1E}" presName="textNode" presStyleLbl="node1" presStyleIdx="0" presStyleCnt="4">
        <dgm:presLayoutVars>
          <dgm:bulletEnabled val="1"/>
        </dgm:presLayoutVars>
      </dgm:prSet>
      <dgm:spPr/>
    </dgm:pt>
    <dgm:pt modelId="{A736559C-896E-416E-ACAA-AF5EF5E8B7B8}" type="pres">
      <dgm:prSet presAssocID="{0BAF3389-7239-49FB-A477-14235216F681}" presName="sibTrans" presStyleCnt="0"/>
      <dgm:spPr/>
    </dgm:pt>
    <dgm:pt modelId="{DA60062F-1B58-4DFD-995C-52E5E93BEBF3}" type="pres">
      <dgm:prSet presAssocID="{919573B7-63E1-4F77-B648-0B54F3B8E6E2}" presName="textNode" presStyleLbl="node1" presStyleIdx="1" presStyleCnt="4">
        <dgm:presLayoutVars>
          <dgm:bulletEnabled val="1"/>
        </dgm:presLayoutVars>
      </dgm:prSet>
      <dgm:spPr/>
    </dgm:pt>
    <dgm:pt modelId="{3A44612F-23DE-408A-926B-F7A761950664}" type="pres">
      <dgm:prSet presAssocID="{24121942-A354-4B97-BEDE-760B1C79339A}" presName="sibTrans" presStyleCnt="0"/>
      <dgm:spPr/>
    </dgm:pt>
    <dgm:pt modelId="{853DB4F0-D240-4158-B714-4C456EC2A233}" type="pres">
      <dgm:prSet presAssocID="{E15167CB-9D80-4269-A4F0-BD4960ABA8A1}" presName="textNode" presStyleLbl="node1" presStyleIdx="2" presStyleCnt="4">
        <dgm:presLayoutVars>
          <dgm:bulletEnabled val="1"/>
        </dgm:presLayoutVars>
      </dgm:prSet>
      <dgm:spPr/>
    </dgm:pt>
    <dgm:pt modelId="{BC27B95D-F876-4CFE-8543-6C8DCE385268}" type="pres">
      <dgm:prSet presAssocID="{F9A3F60F-5DE9-41CB-B8C1-96D8A918193E}" presName="sibTrans" presStyleCnt="0"/>
      <dgm:spPr/>
    </dgm:pt>
    <dgm:pt modelId="{6618E051-EAAE-4601-AB57-398CDDAB7F5F}" type="pres">
      <dgm:prSet presAssocID="{D7A2A833-D764-4C6F-880D-EB242FC2213B}" presName="textNode" presStyleLbl="node1" presStyleIdx="3" presStyleCnt="4" custLinFactNeighborX="-18449" custLinFactNeighborY="1271">
        <dgm:presLayoutVars>
          <dgm:bulletEnabled val="1"/>
        </dgm:presLayoutVars>
      </dgm:prSet>
      <dgm:spPr/>
    </dgm:pt>
  </dgm:ptLst>
  <dgm:cxnLst>
    <dgm:cxn modelId="{B92F0306-A7F5-4232-A896-EDD20F503389}" srcId="{2EF18C0A-780C-4DE1-A41B-09AE7C3692A9}" destId="{D7A2A833-D764-4C6F-880D-EB242FC2213B}" srcOrd="3" destOrd="0" parTransId="{3AE0BE89-5310-496E-A1D0-296C7B8CFC3C}" sibTransId="{E1BF52E3-7F27-4659-B93D-E881CBB80A35}"/>
    <dgm:cxn modelId="{30CD2339-75FF-4A7E-A901-628EAEE22932}" type="presOf" srcId="{E15167CB-9D80-4269-A4F0-BD4960ABA8A1}" destId="{853DB4F0-D240-4158-B714-4C456EC2A233}" srcOrd="0" destOrd="0" presId="urn:microsoft.com/office/officeart/2005/8/layout/hProcess9"/>
    <dgm:cxn modelId="{E02B9E40-D39F-412E-B688-B64E21066C1F}" srcId="{2EF18C0A-780C-4DE1-A41B-09AE7C3692A9}" destId="{919573B7-63E1-4F77-B648-0B54F3B8E6E2}" srcOrd="1" destOrd="0" parTransId="{8D4F4C79-7C42-42BD-9C1A-4CB34C206D08}" sibTransId="{24121942-A354-4B97-BEDE-760B1C79339A}"/>
    <dgm:cxn modelId="{9932B445-F44C-4984-90CF-BD1D7E633FF2}" type="presOf" srcId="{D7A2A833-D764-4C6F-880D-EB242FC2213B}" destId="{6618E051-EAAE-4601-AB57-398CDDAB7F5F}" srcOrd="0" destOrd="0" presId="urn:microsoft.com/office/officeart/2005/8/layout/hProcess9"/>
    <dgm:cxn modelId="{0728C291-E8D8-4641-89B8-5623EB52A07D}" type="presOf" srcId="{919573B7-63E1-4F77-B648-0B54F3B8E6E2}" destId="{DA60062F-1B58-4DFD-995C-52E5E93BEBF3}" srcOrd="0" destOrd="0" presId="urn:microsoft.com/office/officeart/2005/8/layout/hProcess9"/>
    <dgm:cxn modelId="{D3AD67A5-E341-4551-8EEF-B84B0D9490BF}" srcId="{2EF18C0A-780C-4DE1-A41B-09AE7C3692A9}" destId="{E15167CB-9D80-4269-A4F0-BD4960ABA8A1}" srcOrd="2" destOrd="0" parTransId="{1A983DE7-2590-4D1D-A6E3-79E22F9A8FF8}" sibTransId="{F9A3F60F-5DE9-41CB-B8C1-96D8A918193E}"/>
    <dgm:cxn modelId="{AD4FA3AF-DF44-4870-A232-7D57CFD64639}" srcId="{2EF18C0A-780C-4DE1-A41B-09AE7C3692A9}" destId="{6DE7E95B-17AC-4077-A794-C1CBEC47AB1E}" srcOrd="0" destOrd="0" parTransId="{66D27343-F005-4D46-B975-3CF2A01F4C69}" sibTransId="{0BAF3389-7239-49FB-A477-14235216F681}"/>
    <dgm:cxn modelId="{8D2A95E9-7B63-427F-98D4-99AF84AAE841}" type="presOf" srcId="{2EF18C0A-780C-4DE1-A41B-09AE7C3692A9}" destId="{0A7DDBBC-C348-4FB2-928B-ACE143388D6F}" srcOrd="0" destOrd="0" presId="urn:microsoft.com/office/officeart/2005/8/layout/hProcess9"/>
    <dgm:cxn modelId="{4FCA84FE-4575-43DA-884B-5444CA48F255}" type="presOf" srcId="{6DE7E95B-17AC-4077-A794-C1CBEC47AB1E}" destId="{8F978C06-700B-45AC-8F88-FD5E4D7A2B85}" srcOrd="0" destOrd="0" presId="urn:microsoft.com/office/officeart/2005/8/layout/hProcess9"/>
    <dgm:cxn modelId="{4030313A-2793-4A47-83F1-31C1B1A19E3E}" type="presParOf" srcId="{0A7DDBBC-C348-4FB2-928B-ACE143388D6F}" destId="{70D896B6-63AD-4E87-8837-E4A4821BF9A1}" srcOrd="0" destOrd="0" presId="urn:microsoft.com/office/officeart/2005/8/layout/hProcess9"/>
    <dgm:cxn modelId="{F19DFAE6-5969-4B31-A3D9-FA1E6C4C2932}" type="presParOf" srcId="{0A7DDBBC-C348-4FB2-928B-ACE143388D6F}" destId="{00FF8AB6-7075-480B-ADF3-4A12B165673F}" srcOrd="1" destOrd="0" presId="urn:microsoft.com/office/officeart/2005/8/layout/hProcess9"/>
    <dgm:cxn modelId="{DA9908AC-C69C-4C48-B17D-29D7EBE60D74}" type="presParOf" srcId="{00FF8AB6-7075-480B-ADF3-4A12B165673F}" destId="{8F978C06-700B-45AC-8F88-FD5E4D7A2B85}" srcOrd="0" destOrd="0" presId="urn:microsoft.com/office/officeart/2005/8/layout/hProcess9"/>
    <dgm:cxn modelId="{3499A590-B3C8-4C03-8417-4C98F03C5C8D}" type="presParOf" srcId="{00FF8AB6-7075-480B-ADF3-4A12B165673F}" destId="{A736559C-896E-416E-ACAA-AF5EF5E8B7B8}" srcOrd="1" destOrd="0" presId="urn:microsoft.com/office/officeart/2005/8/layout/hProcess9"/>
    <dgm:cxn modelId="{8675D124-D0F4-4222-A9B5-FFB91BD69C4B}" type="presParOf" srcId="{00FF8AB6-7075-480B-ADF3-4A12B165673F}" destId="{DA60062F-1B58-4DFD-995C-52E5E93BEBF3}" srcOrd="2" destOrd="0" presId="urn:microsoft.com/office/officeart/2005/8/layout/hProcess9"/>
    <dgm:cxn modelId="{E018395A-AEEE-4EBA-BA98-612DC101E52F}" type="presParOf" srcId="{00FF8AB6-7075-480B-ADF3-4A12B165673F}" destId="{3A44612F-23DE-408A-926B-F7A761950664}" srcOrd="3" destOrd="0" presId="urn:microsoft.com/office/officeart/2005/8/layout/hProcess9"/>
    <dgm:cxn modelId="{2D4871D2-7620-4AA9-A58C-2DCF9860D3F6}" type="presParOf" srcId="{00FF8AB6-7075-480B-ADF3-4A12B165673F}" destId="{853DB4F0-D240-4158-B714-4C456EC2A233}" srcOrd="4" destOrd="0" presId="urn:microsoft.com/office/officeart/2005/8/layout/hProcess9"/>
    <dgm:cxn modelId="{A21CC1C4-B8DF-447B-AEEA-51447DEFB4D2}" type="presParOf" srcId="{00FF8AB6-7075-480B-ADF3-4A12B165673F}" destId="{BC27B95D-F876-4CFE-8543-6C8DCE385268}" srcOrd="5" destOrd="0" presId="urn:microsoft.com/office/officeart/2005/8/layout/hProcess9"/>
    <dgm:cxn modelId="{03D4979E-EA8E-43F5-BFC5-C2E93348946F}" type="presParOf" srcId="{00FF8AB6-7075-480B-ADF3-4A12B165673F}" destId="{6618E051-EAAE-4601-AB57-398CDDAB7F5F}" srcOrd="6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171D96-62A8-4AA6-9597-5B725CC4D7B0}">
      <dsp:nvSpPr>
        <dsp:cNvPr id="0" name=""/>
        <dsp:cNvSpPr/>
      </dsp:nvSpPr>
      <dsp:spPr>
        <a:xfrm>
          <a:off x="948" y="0"/>
          <a:ext cx="2466826" cy="4419600"/>
        </a:xfrm>
        <a:prstGeom prst="roundRect">
          <a:avLst>
            <a:gd name="adj" fmla="val 10000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2410" tIns="232410" rIns="232410" bIns="232410" numCol="1" spcCol="1270" anchor="ctr" anchorCtr="0">
          <a:noAutofit/>
        </a:bodyPr>
        <a:lstStyle/>
        <a:p>
          <a:pPr marL="0" lvl="0" indent="0" algn="ctr" defTabSz="2711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100" kern="1200" dirty="0"/>
            <a:t>B2C</a:t>
          </a:r>
        </a:p>
      </dsp:txBody>
      <dsp:txXfrm>
        <a:off x="948" y="0"/>
        <a:ext cx="2466826" cy="1325880"/>
      </dsp:txXfrm>
    </dsp:sp>
    <dsp:sp modelId="{F0450901-3E3C-4ABC-B036-3342D8A3BA46}">
      <dsp:nvSpPr>
        <dsp:cNvPr id="0" name=""/>
        <dsp:cNvSpPr/>
      </dsp:nvSpPr>
      <dsp:spPr>
        <a:xfrm>
          <a:off x="247631" y="1327174"/>
          <a:ext cx="1973460" cy="1332569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3180" tIns="32385" rIns="43180" bIns="3238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Aspirin, personal computers DVD players, cars, motorcycles</a:t>
          </a:r>
        </a:p>
      </dsp:txBody>
      <dsp:txXfrm>
        <a:off x="286661" y="1366204"/>
        <a:ext cx="1895400" cy="1254509"/>
      </dsp:txXfrm>
    </dsp:sp>
    <dsp:sp modelId="{FAA08578-2B73-445E-9CE3-D99F2A87DB80}">
      <dsp:nvSpPr>
        <dsp:cNvPr id="0" name=""/>
        <dsp:cNvSpPr/>
      </dsp:nvSpPr>
      <dsp:spPr>
        <a:xfrm>
          <a:off x="247631" y="2864755"/>
          <a:ext cx="1973460" cy="1332569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3180" tIns="32385" rIns="43180" bIns="3238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Daycare, landscaping, television repair, roofing, dentist</a:t>
          </a:r>
        </a:p>
      </dsp:txBody>
      <dsp:txXfrm>
        <a:off x="286661" y="2903785"/>
        <a:ext cx="1895400" cy="1254509"/>
      </dsp:txXfrm>
    </dsp:sp>
    <dsp:sp modelId="{6B00566B-1E2B-443C-9689-6EA481AFAE12}">
      <dsp:nvSpPr>
        <dsp:cNvPr id="0" name=""/>
        <dsp:cNvSpPr/>
      </dsp:nvSpPr>
      <dsp:spPr>
        <a:xfrm>
          <a:off x="2652786" y="0"/>
          <a:ext cx="2466826" cy="4419600"/>
        </a:xfrm>
        <a:prstGeom prst="roundRect">
          <a:avLst>
            <a:gd name="adj" fmla="val 10000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2410" tIns="232410" rIns="232410" bIns="232410" numCol="1" spcCol="1270" anchor="ctr" anchorCtr="0">
          <a:noAutofit/>
        </a:bodyPr>
        <a:lstStyle/>
        <a:p>
          <a:pPr marL="0" lvl="0" indent="0" algn="ctr" defTabSz="2711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100" kern="1200" dirty="0"/>
            <a:t>B2B</a:t>
          </a:r>
        </a:p>
      </dsp:txBody>
      <dsp:txXfrm>
        <a:off x="2652786" y="0"/>
        <a:ext cx="2466826" cy="1325880"/>
      </dsp:txXfrm>
    </dsp:sp>
    <dsp:sp modelId="{ADF72A4A-6E56-4997-B04C-B405D69DB117}">
      <dsp:nvSpPr>
        <dsp:cNvPr id="0" name=""/>
        <dsp:cNvSpPr/>
      </dsp:nvSpPr>
      <dsp:spPr>
        <a:xfrm>
          <a:off x="2899469" y="1327174"/>
          <a:ext cx="1973460" cy="1332569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3180" tIns="32385" rIns="43180" bIns="3238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Enterprise software, heavy machinery, </a:t>
          </a:r>
          <a:r>
            <a:rPr lang="en-US" sz="1700" kern="1200" dirty="0" err="1"/>
            <a:t>mainfram</a:t>
          </a:r>
          <a:r>
            <a:rPr lang="en-US" sz="1700" kern="1200" dirty="0"/>
            <a:t> systems</a:t>
          </a:r>
        </a:p>
      </dsp:txBody>
      <dsp:txXfrm>
        <a:off x="2938499" y="1366204"/>
        <a:ext cx="1895400" cy="1254509"/>
      </dsp:txXfrm>
    </dsp:sp>
    <dsp:sp modelId="{9B7AB29C-36A9-4C23-A1F0-A0C75306B458}">
      <dsp:nvSpPr>
        <dsp:cNvPr id="0" name=""/>
        <dsp:cNvSpPr/>
      </dsp:nvSpPr>
      <dsp:spPr>
        <a:xfrm>
          <a:off x="2899469" y="2864755"/>
          <a:ext cx="1973460" cy="1332569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3180" tIns="32385" rIns="43180" bIns="3238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Building maintenance, shipping, training, accounting, travel planning</a:t>
          </a:r>
        </a:p>
      </dsp:txBody>
      <dsp:txXfrm>
        <a:off x="2938499" y="2903785"/>
        <a:ext cx="1895400" cy="1254509"/>
      </dsp:txXfrm>
    </dsp:sp>
    <dsp:sp modelId="{FB86293A-B515-4EC1-8015-54528C028561}">
      <dsp:nvSpPr>
        <dsp:cNvPr id="0" name=""/>
        <dsp:cNvSpPr/>
      </dsp:nvSpPr>
      <dsp:spPr>
        <a:xfrm>
          <a:off x="5304625" y="0"/>
          <a:ext cx="2466826" cy="4419600"/>
        </a:xfrm>
        <a:prstGeom prst="roundRect">
          <a:avLst>
            <a:gd name="adj" fmla="val 10000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2410" tIns="232410" rIns="232410" bIns="232410" numCol="1" spcCol="1270" anchor="ctr" anchorCtr="0">
          <a:noAutofit/>
        </a:bodyPr>
        <a:lstStyle/>
        <a:p>
          <a:pPr marL="0" lvl="0" indent="0" algn="ctr" defTabSz="2711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100" kern="1200" dirty="0"/>
            <a:t>B2G</a:t>
          </a:r>
        </a:p>
      </dsp:txBody>
      <dsp:txXfrm>
        <a:off x="5304625" y="0"/>
        <a:ext cx="2466826" cy="1325880"/>
      </dsp:txXfrm>
    </dsp:sp>
    <dsp:sp modelId="{8C1527C6-9CFF-4840-9A10-A11E775001FB}">
      <dsp:nvSpPr>
        <dsp:cNvPr id="0" name=""/>
        <dsp:cNvSpPr/>
      </dsp:nvSpPr>
      <dsp:spPr>
        <a:xfrm>
          <a:off x="5551307" y="1327174"/>
          <a:ext cx="1973460" cy="1332569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3180" tIns="32385" rIns="43180" bIns="3238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Military equipment, mainframe servers, secure automobiles, software</a:t>
          </a:r>
        </a:p>
      </dsp:txBody>
      <dsp:txXfrm>
        <a:off x="5590337" y="1366204"/>
        <a:ext cx="1895400" cy="1254509"/>
      </dsp:txXfrm>
    </dsp:sp>
    <dsp:sp modelId="{AB876A63-4385-4940-B8AB-EAC0B732D453}">
      <dsp:nvSpPr>
        <dsp:cNvPr id="0" name=""/>
        <dsp:cNvSpPr/>
      </dsp:nvSpPr>
      <dsp:spPr>
        <a:xfrm>
          <a:off x="5551307" y="2864755"/>
          <a:ext cx="1973460" cy="1332569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3180" tIns="32385" rIns="43180" bIns="3238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Security, surveillance, plant maintenance</a:t>
          </a:r>
        </a:p>
      </dsp:txBody>
      <dsp:txXfrm>
        <a:off x="5590337" y="2903785"/>
        <a:ext cx="1895400" cy="125450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D896B6-63AD-4E87-8837-E4A4821BF9A1}">
      <dsp:nvSpPr>
        <dsp:cNvPr id="0" name=""/>
        <dsp:cNvSpPr/>
      </dsp:nvSpPr>
      <dsp:spPr>
        <a:xfrm>
          <a:off x="685799" y="0"/>
          <a:ext cx="7772400" cy="4953000"/>
        </a:xfrm>
        <a:prstGeom prst="right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978C06-700B-45AC-8F88-FD5E4D7A2B85}">
      <dsp:nvSpPr>
        <dsp:cNvPr id="0" name=""/>
        <dsp:cNvSpPr/>
      </dsp:nvSpPr>
      <dsp:spPr>
        <a:xfrm>
          <a:off x="4576" y="1485900"/>
          <a:ext cx="2201167" cy="19812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>
              <a:solidFill>
                <a:schemeClr val="tx2"/>
              </a:solidFill>
            </a:rPr>
            <a:t>1. Identify a point of pain in a target market</a:t>
          </a:r>
        </a:p>
      </dsp:txBody>
      <dsp:txXfrm>
        <a:off x="101290" y="1582614"/>
        <a:ext cx="2007739" cy="1787772"/>
      </dsp:txXfrm>
    </dsp:sp>
    <dsp:sp modelId="{DA60062F-1B58-4DFD-995C-52E5E93BEBF3}">
      <dsp:nvSpPr>
        <dsp:cNvPr id="0" name=""/>
        <dsp:cNvSpPr/>
      </dsp:nvSpPr>
      <dsp:spPr>
        <a:xfrm>
          <a:off x="2315802" y="1485900"/>
          <a:ext cx="2201167" cy="19812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>
              <a:solidFill>
                <a:schemeClr val="tx2"/>
              </a:solidFill>
            </a:rPr>
            <a:t>2. Innovate a product or service</a:t>
          </a:r>
        </a:p>
      </dsp:txBody>
      <dsp:txXfrm>
        <a:off x="2412516" y="1582614"/>
        <a:ext cx="2007739" cy="1787772"/>
      </dsp:txXfrm>
    </dsp:sp>
    <dsp:sp modelId="{853DB4F0-D240-4158-B714-4C456EC2A233}">
      <dsp:nvSpPr>
        <dsp:cNvPr id="0" name=""/>
        <dsp:cNvSpPr/>
      </dsp:nvSpPr>
      <dsp:spPr>
        <a:xfrm>
          <a:off x="4627029" y="1485900"/>
          <a:ext cx="2201167" cy="19812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>
              <a:solidFill>
                <a:schemeClr val="tx2"/>
              </a:solidFill>
            </a:rPr>
            <a:t>3. Test business model</a:t>
          </a:r>
        </a:p>
      </dsp:txBody>
      <dsp:txXfrm>
        <a:off x="4723743" y="1582614"/>
        <a:ext cx="2007739" cy="1787772"/>
      </dsp:txXfrm>
    </dsp:sp>
    <dsp:sp modelId="{6618E051-EAAE-4601-AB57-398CDDAB7F5F}">
      <dsp:nvSpPr>
        <dsp:cNvPr id="0" name=""/>
        <dsp:cNvSpPr/>
      </dsp:nvSpPr>
      <dsp:spPr>
        <a:xfrm>
          <a:off x="6917950" y="1511081"/>
          <a:ext cx="2201167" cy="198120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>
              <a:solidFill>
                <a:schemeClr val="tx2"/>
              </a:solidFill>
            </a:rPr>
            <a:t>4. Explore how to acquire customers</a:t>
          </a:r>
        </a:p>
      </dsp:txBody>
      <dsp:txXfrm>
        <a:off x="7014664" y="1607795"/>
        <a:ext cx="2007739" cy="178777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36E97-1AEC-4228-A4AD-2D1BB11E6B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F4DCF5-4D1F-4773-8048-FC0114AE5E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99A8AC-E77B-4AFA-8690-F936BB8376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7F1A8-CAF1-4E2E-A50F-41876DCC17B3}" type="datetimeFigureOut">
              <a:rPr lang="en-US" smtClean="0"/>
              <a:t>2/21/2022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BF0611-5E4D-4A25-9AB2-D5819FD128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B8578D-99F6-4E65-AC2C-80C885FB3A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6CC63-E26C-416F-A317-FB0B8830028E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FC10F4E-9A5C-4C58-B225-CCD781DFDA5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1953" y="5372310"/>
            <a:ext cx="1707122" cy="1485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404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A4E44F-00FB-4B31-91DF-358362DB0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D8228E5-5845-41A8-88F0-6339AD0892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228A42-93DF-46EE-AF25-6D4579842A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 smtClean="0">
                <a:solidFill>
                  <a:srgbClr val="634823"/>
                </a:solidFill>
              </a:rPr>
              <a:pPr/>
              <a:t>2/21/2022</a:t>
            </a:fld>
            <a:endParaRPr lang="en-US">
              <a:solidFill>
                <a:srgbClr val="634823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E5492A-1EDE-4CC6-A012-9DDA81E584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634823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DE56C3-D14F-4ECB-B75D-2FC45FA302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>
                <a:solidFill>
                  <a:srgbClr val="634823"/>
                </a:solidFill>
              </a:rPr>
              <a:pPr/>
              <a:t>‹#›</a:t>
            </a:fld>
            <a:endParaRPr lang="en-US">
              <a:solidFill>
                <a:srgbClr val="63482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4612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B483F2F-B9AD-441F-B6CC-EF212F6287C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71EEA2B-7719-448D-B5A0-19D88350D8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7CDB52-6604-4F37-81FA-BD5FF5573F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 smtClean="0">
                <a:solidFill>
                  <a:srgbClr val="634823"/>
                </a:solidFill>
              </a:rPr>
              <a:pPr/>
              <a:t>2/21/2022</a:t>
            </a:fld>
            <a:endParaRPr lang="en-US">
              <a:solidFill>
                <a:srgbClr val="634823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5F0EFE-14D2-4625-B451-4B1C0F4251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634823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94BC73-5FBF-4653-B3C4-9616DCE2D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>
                <a:solidFill>
                  <a:srgbClr val="634823"/>
                </a:solidFill>
              </a:rPr>
              <a:pPr/>
              <a:t>‹#›</a:t>
            </a:fld>
            <a:endParaRPr lang="en-US">
              <a:solidFill>
                <a:srgbClr val="63482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9422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aranatha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80" t="21780" r="21780" b="21780"/>
          <a:stretch/>
        </p:blipFill>
        <p:spPr>
          <a:xfrm>
            <a:off x="2443163" y="1832372"/>
            <a:ext cx="4257675" cy="3193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058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45F43-311D-4FD3-BFC1-945DE6BB97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8F79ED-BB32-4F10-AD73-4A1F6F821E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DB1EB4-5D4F-471A-8E46-4E922DD78A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 smtClean="0">
                <a:solidFill>
                  <a:srgbClr val="634823"/>
                </a:solidFill>
              </a:rPr>
              <a:pPr/>
              <a:t>2/21/2022</a:t>
            </a:fld>
            <a:endParaRPr lang="en-US">
              <a:solidFill>
                <a:srgbClr val="634823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F00C52-262F-4231-82F7-DE8C236F06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634823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0D560F-F16F-4133-9B80-2B03583D1B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>
                <a:solidFill>
                  <a:srgbClr val="634823"/>
                </a:solidFill>
              </a:rPr>
              <a:pPr/>
              <a:t>‹#›</a:t>
            </a:fld>
            <a:endParaRPr lang="en-US">
              <a:solidFill>
                <a:srgbClr val="63482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4483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169301-DE71-4E8C-B0DA-52C5002371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7D95D3-C56D-4387-9C8F-6B9EA0B155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388638-F827-41EE-AB84-779FB803D0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 smtClean="0">
                <a:solidFill>
                  <a:srgbClr val="634823"/>
                </a:solidFill>
              </a:rPr>
              <a:pPr/>
              <a:t>2/21/2022</a:t>
            </a:fld>
            <a:endParaRPr lang="en-US">
              <a:solidFill>
                <a:srgbClr val="634823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A84B75-DEA5-4754-A65A-25C4482DBF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634823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87A7B7-7990-418C-922D-21EBE324AF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>
                <a:solidFill>
                  <a:srgbClr val="634823"/>
                </a:solidFill>
              </a:rPr>
              <a:pPr/>
              <a:t>‹#›</a:t>
            </a:fld>
            <a:endParaRPr lang="en-US">
              <a:solidFill>
                <a:srgbClr val="63482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5927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3061B-6FA5-4C64-BB9A-95D2D79F2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0E0C89-5A9C-4D47-BA46-01BD586F51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2A3C92-F537-4DF9-AA3C-9EDFC41805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C7DEC9-801A-4E10-B59F-F2475451D0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DA72D1-64D5-4552-ACDD-1CCE5F7F800D}" type="datetimeFigureOut">
              <a:rPr lang="en-US" smtClean="0">
                <a:solidFill>
                  <a:srgbClr val="634823"/>
                </a:solidFill>
              </a:rPr>
              <a:pPr/>
              <a:t>2/21/2022</a:t>
            </a:fld>
            <a:endParaRPr lang="en-US">
              <a:solidFill>
                <a:srgbClr val="634823"/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DD3DB6-653D-4350-9E29-97AEC4F00B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634823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CCB67B-7B77-46CB-A408-031F236C9F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3F29E-967E-4B69-BEAA-E3504E43784D}" type="slidenum">
              <a:rPr lang="en-US" smtClean="0">
                <a:solidFill>
                  <a:srgbClr val="634823"/>
                </a:solidFill>
              </a:rPr>
              <a:pPr/>
              <a:t>‹#›</a:t>
            </a:fld>
            <a:endParaRPr lang="en-US">
              <a:solidFill>
                <a:srgbClr val="63482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0892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9F11ED-A91C-4E6B-A3CF-36949A66B7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A6B769-A036-4ABC-B6DB-B94E62EF08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4833B9-6498-4758-BB3F-06525B8D24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1E47ADE-B722-4C09-B07B-74D17040986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4C22A8-BBA7-46D9-86FC-74849006784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E4557C2-32B7-4822-B4BF-BA97C96698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 smtClean="0">
                <a:solidFill>
                  <a:srgbClr val="634823"/>
                </a:solidFill>
              </a:rPr>
              <a:pPr/>
              <a:t>2/21/2022</a:t>
            </a:fld>
            <a:endParaRPr lang="en-US">
              <a:solidFill>
                <a:srgbClr val="634823"/>
              </a:solidFill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FE840E1-B779-439C-BB84-1B712BF42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634823"/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AF25548-CB67-4EF7-8A7A-23C473B97A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>
                <a:solidFill>
                  <a:srgbClr val="634823"/>
                </a:solidFill>
              </a:rPr>
              <a:pPr/>
              <a:t>‹#›</a:t>
            </a:fld>
            <a:endParaRPr lang="en-US">
              <a:solidFill>
                <a:srgbClr val="63482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5961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8EC3D6-0834-47BA-834A-5B944895C4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087D564-B25A-498B-A1A6-35F696714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 smtClean="0">
                <a:solidFill>
                  <a:srgbClr val="634823"/>
                </a:solidFill>
              </a:rPr>
              <a:pPr/>
              <a:t>2/21/2022</a:t>
            </a:fld>
            <a:endParaRPr lang="en-US">
              <a:solidFill>
                <a:srgbClr val="634823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05499F-4F29-4640-BE15-BCD80E3699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634823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32098F-0FDC-4379-B6F4-E8252E2F65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>
                <a:solidFill>
                  <a:srgbClr val="634823"/>
                </a:solidFill>
              </a:rPr>
              <a:pPr/>
              <a:t>‹#›</a:t>
            </a:fld>
            <a:endParaRPr lang="en-US">
              <a:solidFill>
                <a:srgbClr val="63482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7115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CDC70E9-394F-4F44-8001-58FD0693C3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 smtClean="0">
                <a:solidFill>
                  <a:srgbClr val="634823"/>
                </a:solidFill>
              </a:rPr>
              <a:pPr/>
              <a:t>2/21/2022</a:t>
            </a:fld>
            <a:endParaRPr lang="en-US">
              <a:solidFill>
                <a:srgbClr val="634823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D2FB0F6-96EB-422E-BD23-08498B6028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634823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997052-32B4-4257-9BED-570679616F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>
                <a:solidFill>
                  <a:srgbClr val="634823"/>
                </a:solidFill>
              </a:rPr>
              <a:pPr/>
              <a:t>‹#›</a:t>
            </a:fld>
            <a:endParaRPr lang="en-US">
              <a:solidFill>
                <a:srgbClr val="63482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9582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D68B35-D12B-4524-B4FA-F40E8C511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4300C8-CFDD-41A0-ADA6-B3DD2EF8F0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1B2795-E7A5-4F3F-A8CB-E8CD70C1B6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F7515B-0B34-42F3-B935-24A3521589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 smtClean="0">
                <a:solidFill>
                  <a:srgbClr val="634823"/>
                </a:solidFill>
              </a:rPr>
              <a:pPr/>
              <a:t>2/21/2022</a:t>
            </a:fld>
            <a:endParaRPr lang="en-US">
              <a:solidFill>
                <a:srgbClr val="634823"/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FB1E8E-6CD0-4F18-AE64-ED5558D3A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634823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C84057-89A0-4848-87D1-9C097956D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>
                <a:solidFill>
                  <a:srgbClr val="634823"/>
                </a:solidFill>
              </a:rPr>
              <a:pPr/>
              <a:t>‹#›</a:t>
            </a:fld>
            <a:endParaRPr lang="en-US">
              <a:solidFill>
                <a:srgbClr val="63482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7531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7B6CB6-2717-4448-8A31-DA35B9BD45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B47DF18-3CAA-4AE2-B08F-CE7EA572BC3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1D8E78-83D3-4CFE-B06A-527352D1BA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9BDD39-8812-4DC2-9FE5-42E6C8AE7A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>
                <a:solidFill>
                  <a:srgbClr val="634823"/>
                </a:solidFill>
              </a:rPr>
              <a:pPr/>
              <a:t>2/21/2022</a:t>
            </a:fld>
            <a:endParaRPr lang="en-US">
              <a:solidFill>
                <a:srgbClr val="634823"/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D92774-332A-4ABF-805F-9673928224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634823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CC136D-9E29-4826-8156-C2677381E7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>
                <a:solidFill>
                  <a:srgbClr val="634823"/>
                </a:solidFill>
              </a:rPr>
              <a:pPr/>
              <a:t>‹#›</a:t>
            </a:fld>
            <a:endParaRPr lang="en-US">
              <a:solidFill>
                <a:srgbClr val="63482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6701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262FD5E-D4B0-4DE5-9439-2A4383960A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72E4B2-50C0-4D77-A7D5-1E3C33A8D8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F3BA0C-A392-4379-99C5-D88082A595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583DDF-CA54-461A-A486-592D2374C532}" type="datetimeFigureOut">
              <a:rPr lang="en-US" smtClean="0">
                <a:solidFill>
                  <a:srgbClr val="634823"/>
                </a:solidFill>
              </a:rPr>
              <a:pPr/>
              <a:t>2/21/2022</a:t>
            </a:fld>
            <a:endParaRPr lang="en-US" dirty="0">
              <a:solidFill>
                <a:srgbClr val="634823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E4BA04-5E6C-496F-93E4-9E4DFEAE45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srgbClr val="634823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FF7996-F3D7-4E48-9DE8-F65B377A35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8D9AD5-F248-4919-864A-CFD76CC027D6}" type="slidenum">
              <a:rPr lang="en-US" smtClean="0">
                <a:solidFill>
                  <a:srgbClr val="634823"/>
                </a:solidFill>
              </a:rPr>
              <a:pPr/>
              <a:t>‹#›</a:t>
            </a:fld>
            <a:endParaRPr lang="en-US">
              <a:solidFill>
                <a:srgbClr val="634823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217C61E-8C9A-4110-A3A8-BADD849116D2}"/>
              </a:ext>
            </a:extLst>
          </p:cNvPr>
          <p:cNvGrpSpPr/>
          <p:nvPr userDrawn="1"/>
        </p:nvGrpSpPr>
        <p:grpSpPr>
          <a:xfrm>
            <a:off x="0" y="5733288"/>
            <a:ext cx="9144000" cy="1124712"/>
            <a:chOff x="0" y="5733288"/>
            <a:chExt cx="12192000" cy="1124712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A6EFE2E-6464-48DE-BD69-4C05B10DFF7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733288"/>
              <a:ext cx="6803136" cy="1124712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C0330A1-10B6-4567-8386-33E3F2E9CAE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88864" y="5733288"/>
              <a:ext cx="6803136" cy="1124712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5B6C269-1D30-43DE-A3EC-5F6DA48BFB6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73567" y="5733288"/>
              <a:ext cx="2919984" cy="1124712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A22E435D-3CAF-42A0-B059-CC0D796C53D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9090" y="5733288"/>
              <a:ext cx="1557528" cy="1124712"/>
            </a:xfrm>
            <a:prstGeom prst="rect">
              <a:avLst/>
            </a:prstGeom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423445A-54A2-4F41-B274-EA3D7281356A}"/>
              </a:ext>
            </a:extLst>
          </p:cNvPr>
          <p:cNvGrpSpPr/>
          <p:nvPr userDrawn="1"/>
        </p:nvGrpSpPr>
        <p:grpSpPr>
          <a:xfrm>
            <a:off x="-3438" y="134770"/>
            <a:ext cx="9180084" cy="1559261"/>
            <a:chOff x="-4584" y="3182769"/>
            <a:chExt cx="12240112" cy="1559261"/>
          </a:xfrm>
        </p:grpSpPr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CD1295FA-B582-4E32-AB00-103F867D689A}"/>
                </a:ext>
              </a:extLst>
            </p:cNvPr>
            <p:cNvSpPr/>
            <p:nvPr/>
          </p:nvSpPr>
          <p:spPr>
            <a:xfrm rot="21388434">
              <a:off x="12235" y="3401235"/>
              <a:ext cx="12169907" cy="1238081"/>
            </a:xfrm>
            <a:custGeom>
              <a:avLst/>
              <a:gdLst/>
              <a:ahLst/>
              <a:cxnLst/>
              <a:rect l="l" t="t" r="r" b="b"/>
              <a:pathLst>
                <a:path w="12169907" h="1238081">
                  <a:moveTo>
                    <a:pt x="2807331" y="101460"/>
                  </a:moveTo>
                  <a:cubicBezTo>
                    <a:pt x="6135545" y="328205"/>
                    <a:pt x="6673951" y="1596392"/>
                    <a:pt x="12165744" y="982579"/>
                  </a:cubicBezTo>
                  <a:lnTo>
                    <a:pt x="12160227" y="1072100"/>
                  </a:lnTo>
                  <a:cubicBezTo>
                    <a:pt x="5416860" y="1825439"/>
                    <a:pt x="6141899" y="-258272"/>
                    <a:pt x="0" y="232833"/>
                  </a:cubicBezTo>
                  <a:lnTo>
                    <a:pt x="5492" y="143708"/>
                  </a:lnTo>
                  <a:cubicBezTo>
                    <a:pt x="1145422" y="52200"/>
                    <a:pt x="2048826" y="49784"/>
                    <a:pt x="2807331" y="101460"/>
                  </a:cubicBezTo>
                  <a:close/>
                  <a:moveTo>
                    <a:pt x="2811494" y="33894"/>
                  </a:moveTo>
                  <a:cubicBezTo>
                    <a:pt x="6139708" y="260639"/>
                    <a:pt x="6678114" y="1528826"/>
                    <a:pt x="12169907" y="915013"/>
                  </a:cubicBezTo>
                  <a:lnTo>
                    <a:pt x="12168059" y="945013"/>
                  </a:lnTo>
                  <a:cubicBezTo>
                    <a:pt x="5424692" y="1698351"/>
                    <a:pt x="6149730" y="-385359"/>
                    <a:pt x="7832" y="105746"/>
                  </a:cubicBezTo>
                  <a:lnTo>
                    <a:pt x="9656" y="76142"/>
                  </a:lnTo>
                  <a:cubicBezTo>
                    <a:pt x="1149586" y="-15366"/>
                    <a:pt x="2052990" y="-17782"/>
                    <a:pt x="2811494" y="33894"/>
                  </a:cubicBezTo>
                  <a:close/>
                </a:path>
              </a:pathLst>
            </a:custGeom>
            <a:gradFill>
              <a:gsLst>
                <a:gs pos="0">
                  <a:schemeClr val="bg2">
                    <a:alpha val="90000"/>
                    <a:lumMod val="80000"/>
                    <a:lumOff val="20000"/>
                  </a:schemeClr>
                </a:gs>
                <a:gs pos="18000">
                  <a:srgbClr val="EAE0D2"/>
                </a:gs>
                <a:gs pos="37000">
                  <a:srgbClr val="F7F4EF"/>
                </a:gs>
                <a:gs pos="100000">
                  <a:srgbClr val="F7F4EF"/>
                </a:gs>
              </a:gsLst>
              <a:path path="shape">
                <a:fillToRect l="50000" t="50000" r="50000" b="50000"/>
              </a:path>
            </a:gradFill>
            <a:ln w="254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sz="1350">
                <a:solidFill>
                  <a:prstClr val="white"/>
                </a:solidFill>
              </a:endParaRPr>
            </a:p>
          </p:txBody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F48B1A52-F756-4AD6-BD8F-A5C7019593B5}"/>
                </a:ext>
              </a:extLst>
            </p:cNvPr>
            <p:cNvSpPr/>
            <p:nvPr/>
          </p:nvSpPr>
          <p:spPr>
            <a:xfrm rot="21388434">
              <a:off x="29672" y="3182769"/>
              <a:ext cx="12205856" cy="1559261"/>
            </a:xfrm>
            <a:custGeom>
              <a:avLst/>
              <a:gdLst/>
              <a:ahLst/>
              <a:cxnLst/>
              <a:rect l="l" t="t" r="r" b="b"/>
              <a:pathLst>
                <a:path w="12205856" h="1559261">
                  <a:moveTo>
                    <a:pt x="12190266" y="1521455"/>
                  </a:moveTo>
                  <a:lnTo>
                    <a:pt x="12190701" y="1521482"/>
                  </a:lnTo>
                  <a:lnTo>
                    <a:pt x="12188851" y="1559261"/>
                  </a:lnTo>
                  <a:lnTo>
                    <a:pt x="12188416" y="1559245"/>
                  </a:lnTo>
                  <a:close/>
                  <a:moveTo>
                    <a:pt x="12205856" y="208119"/>
                  </a:moveTo>
                  <a:lnTo>
                    <a:pt x="12203734" y="242562"/>
                  </a:lnTo>
                  <a:cubicBezTo>
                    <a:pt x="6796720" y="1874914"/>
                    <a:pt x="3447529" y="-395170"/>
                    <a:pt x="0" y="109344"/>
                  </a:cubicBezTo>
                  <a:lnTo>
                    <a:pt x="2124" y="74883"/>
                  </a:lnTo>
                  <a:cubicBezTo>
                    <a:pt x="3449654" y="-429611"/>
                    <a:pt x="6798843" y="1840472"/>
                    <a:pt x="12205856" y="208119"/>
                  </a:cubicBezTo>
                  <a:close/>
                </a:path>
              </a:pathLst>
            </a:custGeom>
            <a:gradFill>
              <a:gsLst>
                <a:gs pos="36000">
                  <a:schemeClr val="bg2">
                    <a:alpha val="30000"/>
                    <a:lumMod val="0"/>
                    <a:lumOff val="100000"/>
                  </a:schemeClr>
                </a:gs>
                <a:gs pos="100000">
                  <a:srgbClr val="CBB491"/>
                </a:gs>
              </a:gsLst>
              <a:lin ang="2700000" scaled="1"/>
            </a:gra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sz="1350">
                <a:solidFill>
                  <a:prstClr val="white"/>
                </a:solidFill>
              </a:endParaRPr>
            </a:p>
          </p:txBody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08B3FE23-5009-47FD-A8BA-2B47B6E71674}"/>
                </a:ext>
              </a:extLst>
            </p:cNvPr>
            <p:cNvSpPr/>
            <p:nvPr/>
          </p:nvSpPr>
          <p:spPr>
            <a:xfrm rot="21388434">
              <a:off x="-4584" y="3514703"/>
              <a:ext cx="12215153" cy="1052652"/>
            </a:xfrm>
            <a:custGeom>
              <a:avLst/>
              <a:gdLst/>
              <a:ahLst/>
              <a:cxnLst/>
              <a:rect l="l" t="t" r="r" b="b"/>
              <a:pathLst>
                <a:path w="12215153" h="1052652">
                  <a:moveTo>
                    <a:pt x="12199582" y="613499"/>
                  </a:moveTo>
                  <a:lnTo>
                    <a:pt x="12196535" y="662961"/>
                  </a:lnTo>
                  <a:cubicBezTo>
                    <a:pt x="8659170" y="1895884"/>
                    <a:pt x="3236150" y="-250863"/>
                    <a:pt x="0" y="412868"/>
                  </a:cubicBezTo>
                  <a:lnTo>
                    <a:pt x="3057" y="363268"/>
                  </a:lnTo>
                  <a:cubicBezTo>
                    <a:pt x="3239190" y="-300459"/>
                    <a:pt x="8662172" y="1846263"/>
                    <a:pt x="12199582" y="613499"/>
                  </a:cubicBezTo>
                  <a:close/>
                  <a:moveTo>
                    <a:pt x="12208353" y="471141"/>
                  </a:moveTo>
                  <a:lnTo>
                    <a:pt x="12202868" y="560177"/>
                  </a:lnTo>
                  <a:cubicBezTo>
                    <a:pt x="8665592" y="1793383"/>
                    <a:pt x="3242519" y="-353436"/>
                    <a:pt x="6325" y="310230"/>
                  </a:cubicBezTo>
                  <a:lnTo>
                    <a:pt x="11827" y="220949"/>
                  </a:lnTo>
                  <a:cubicBezTo>
                    <a:pt x="3247993" y="-442711"/>
                    <a:pt x="8670998" y="1704066"/>
                    <a:pt x="12208353" y="471141"/>
                  </a:cubicBezTo>
                  <a:close/>
                  <a:moveTo>
                    <a:pt x="12215153" y="360807"/>
                  </a:moveTo>
                  <a:lnTo>
                    <a:pt x="12212631" y="401743"/>
                  </a:lnTo>
                  <a:cubicBezTo>
                    <a:pt x="8696050" y="1669577"/>
                    <a:pt x="3274141" y="-472216"/>
                    <a:pt x="15523" y="160967"/>
                  </a:cubicBezTo>
                  <a:lnTo>
                    <a:pt x="18051" y="119938"/>
                  </a:lnTo>
                  <a:cubicBezTo>
                    <a:pt x="3276657" y="-513245"/>
                    <a:pt x="8698537" y="1628531"/>
                    <a:pt x="12215153" y="360807"/>
                  </a:cubicBezTo>
                  <a:close/>
                </a:path>
              </a:pathLst>
            </a:custGeom>
            <a:gradFill>
              <a:gsLst>
                <a:gs pos="36000">
                  <a:schemeClr val="bg2">
                    <a:alpha val="47000"/>
                    <a:lumMod val="0"/>
                    <a:lumOff val="100000"/>
                  </a:schemeClr>
                </a:gs>
                <a:gs pos="100000">
                  <a:srgbClr val="E8DDCE"/>
                </a:gs>
              </a:gsLst>
              <a:path path="rect">
                <a:fillToRect l="100000" t="100000"/>
              </a:path>
            </a:gra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sz="1350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191144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73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youtu.be/z_aCvUc-YjA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ordstream.com/blog/ws/2016/08/10/time-management-tips" TargetMode="External"/><Relationship Id="rId2" Type="http://schemas.openxmlformats.org/officeDocument/2006/relationships/hyperlink" Target="https://www.wordstream.com/blog/ws/2017/09/05/how-to-compete-with-big-budgets-adwords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wordstream.com/blog/ws/2019/11/21/customer-journey-mapping" TargetMode="External"/><Relationship Id="rId4" Type="http://schemas.openxmlformats.org/officeDocument/2006/relationships/hyperlink" Target="https://www.wordstream.com/blog/ws/2017/04/04/nurture-marketing" TargetMode="Externa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3810000"/>
            <a:ext cx="8610600" cy="1219200"/>
          </a:xfrm>
        </p:spPr>
        <p:txBody>
          <a:bodyPr/>
          <a:lstStyle/>
          <a:p>
            <a:r>
              <a:rPr lang="en-US" dirty="0" err="1"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rPr>
              <a:t>IV.Membuat</a:t>
            </a:r>
            <a:r>
              <a:rPr lang="en-US" dirty="0"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rPr>
              <a:t> Ide </a:t>
            </a:r>
            <a:r>
              <a:rPr lang="en-US" dirty="0" err="1"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rPr>
              <a:t>Bisnis</a:t>
            </a:r>
            <a:r>
              <a:rPr lang="en-US" dirty="0"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rPr>
              <a:t> </a:t>
            </a:r>
            <a:r>
              <a:rPr lang="en-US" dirty="0" err="1"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rPr>
              <a:t>Teknologi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2800" dirty="0" err="1"/>
              <a:t>Kewirausahaan</a:t>
            </a:r>
            <a:r>
              <a:rPr lang="en-US" sz="2800" dirty="0"/>
              <a:t> </a:t>
            </a:r>
            <a:r>
              <a:rPr lang="en-US" sz="2800" dirty="0" err="1"/>
              <a:t>Teknologi</a:t>
            </a:r>
            <a:r>
              <a:rPr lang="en-US" sz="2800" dirty="0"/>
              <a:t> </a:t>
            </a:r>
            <a:r>
              <a:rPr lang="en-US" sz="2800" dirty="0" err="1"/>
              <a:t>Informasi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103598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86" t="12705" r="15781" b="4303"/>
          <a:stretch/>
        </p:blipFill>
        <p:spPr bwMode="auto">
          <a:xfrm>
            <a:off x="0" y="304800"/>
            <a:ext cx="9099030" cy="54864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40819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1C830F-E777-4CFD-8643-5499E180C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i="0" u="none" strike="noStrike" dirty="0">
                <a:solidFill>
                  <a:schemeClr val="tx2"/>
                </a:solidFill>
                <a:effectLst/>
                <a:latin typeface="YouTube Noto"/>
                <a:hlinkClick r:id="rId2" tooltip="Bagikan link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Sustainable mind :</a:t>
            </a:r>
            <a:br>
              <a:rPr lang="en-US" b="0" i="0" u="none" strike="noStrike" dirty="0">
                <a:solidFill>
                  <a:schemeClr val="tx2"/>
                </a:solidFill>
                <a:effectLst/>
                <a:latin typeface="YouTube Noto"/>
                <a:hlinkClick r:id="rId2" tooltip="Bagikan link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</a:br>
            <a:r>
              <a:rPr lang="en-US" b="0" i="0" u="none" strike="noStrike" dirty="0">
                <a:solidFill>
                  <a:schemeClr val="tx2"/>
                </a:solidFill>
                <a:effectLst/>
                <a:latin typeface="YouTube Noto"/>
                <a:hlinkClick r:id="rId2" tooltip="Bagikan link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https://youtu.be/z_aCvUc-YjA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29B40E0-3CE5-4045-B5A3-0C09D54ED0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Greener product Concept</a:t>
            </a:r>
          </a:p>
        </p:txBody>
      </p:sp>
    </p:spTree>
    <p:extLst>
      <p:ext uri="{BB962C8B-B14F-4D97-AF65-F5344CB8AC3E}">
        <p14:creationId xmlns:p14="http://schemas.microsoft.com/office/powerpoint/2010/main" val="2554991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152400"/>
            <a:ext cx="853440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Internetan\Desktop\kewirausahaan\pic slide\shoppe-owner-helps-customers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46653" y="1066800"/>
            <a:ext cx="9198429" cy="480060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0360" y="304800"/>
            <a:ext cx="7200900" cy="304800"/>
          </a:xfrm>
        </p:spPr>
        <p:txBody>
          <a:bodyPr>
            <a:noAutofit/>
          </a:bodyPr>
          <a:lstStyle/>
          <a:p>
            <a:r>
              <a:rPr lang="en-US" sz="3600" dirty="0"/>
              <a:t>Business to Consumer (B2C)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066800"/>
            <a:ext cx="5562600" cy="579120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r>
              <a:rPr lang="en-US" sz="3200" dirty="0" err="1">
                <a:solidFill>
                  <a:schemeClr val="bg1"/>
                </a:solidFill>
              </a:rPr>
              <a:t>Banyak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kemungkinan</a:t>
            </a:r>
            <a:endParaRPr lang="en-US" sz="3200" dirty="0">
              <a:solidFill>
                <a:schemeClr val="bg1"/>
              </a:solidFill>
            </a:endParaRPr>
          </a:p>
          <a:p>
            <a:r>
              <a:rPr lang="en-US" sz="3200" dirty="0" err="1">
                <a:solidFill>
                  <a:schemeClr val="bg1"/>
                </a:solidFill>
              </a:rPr>
              <a:t>Poin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penting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dalam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menciptakan</a:t>
            </a:r>
            <a:r>
              <a:rPr lang="en-US" sz="3200" dirty="0">
                <a:solidFill>
                  <a:schemeClr val="bg1"/>
                </a:solidFill>
              </a:rPr>
              <a:t> value:</a:t>
            </a:r>
          </a:p>
          <a:p>
            <a:pPr lvl="1"/>
            <a:r>
              <a:rPr lang="en-US" sz="3200" dirty="0">
                <a:solidFill>
                  <a:schemeClr val="bg1"/>
                </a:solidFill>
              </a:rPr>
              <a:t>Meeting daily living needs</a:t>
            </a:r>
          </a:p>
          <a:p>
            <a:pPr lvl="1"/>
            <a:r>
              <a:rPr lang="en-US" sz="3200" dirty="0">
                <a:solidFill>
                  <a:schemeClr val="bg1"/>
                </a:solidFill>
              </a:rPr>
              <a:t>Fashionable</a:t>
            </a:r>
          </a:p>
          <a:p>
            <a:pPr lvl="1"/>
            <a:r>
              <a:rPr lang="en-US" sz="3200" dirty="0">
                <a:solidFill>
                  <a:schemeClr val="bg1"/>
                </a:solidFill>
              </a:rPr>
              <a:t>Adventurous</a:t>
            </a:r>
          </a:p>
          <a:p>
            <a:pPr lvl="1"/>
            <a:r>
              <a:rPr lang="en-US" sz="3200" dirty="0">
                <a:solidFill>
                  <a:schemeClr val="bg1"/>
                </a:solidFill>
              </a:rPr>
              <a:t>Whimsical (erratic, unpredictable)</a:t>
            </a:r>
          </a:p>
          <a:p>
            <a:pPr lvl="1"/>
            <a:r>
              <a:rPr lang="en-US" sz="3200" dirty="0">
                <a:solidFill>
                  <a:schemeClr val="bg1"/>
                </a:solidFill>
              </a:rPr>
              <a:t>Entertaining products/services</a:t>
            </a:r>
          </a:p>
        </p:txBody>
      </p:sp>
    </p:spTree>
    <p:extLst>
      <p:ext uri="{BB962C8B-B14F-4D97-AF65-F5344CB8AC3E}">
        <p14:creationId xmlns:p14="http://schemas.microsoft.com/office/powerpoint/2010/main" val="458250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0360" y="304800"/>
            <a:ext cx="7200900" cy="428625"/>
          </a:xfrm>
        </p:spPr>
        <p:txBody>
          <a:bodyPr>
            <a:normAutofit fontScale="90000"/>
          </a:bodyPr>
          <a:lstStyle/>
          <a:p>
            <a:r>
              <a:rPr lang="en-US" dirty="0"/>
              <a:t>Website Berry Kitchen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2388" y="733425"/>
            <a:ext cx="9037637" cy="5391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3999" cy="5953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3999" cy="5981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4724400" cy="388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24400" y="0"/>
            <a:ext cx="4419600" cy="3733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3810000"/>
            <a:ext cx="4800600" cy="30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724400" y="3733800"/>
            <a:ext cx="4419600" cy="312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2172A0AC-3DCE-4672-BCAF-28FEF91F60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AE6F1C77-EDC9-4C5F-8C1C-62DD46BDA3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Content Placeholder 4">
            <a:extLst>
              <a:ext uri="{FF2B5EF4-FFF2-40B4-BE49-F238E27FC236}">
                <a16:creationId xmlns:a16="http://schemas.microsoft.com/office/drawing/2014/main" id="{0CEA4EEA-436C-4534-A1AA-16B8BCE3CD2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l="21944" r="26998" b="1"/>
          <a:stretch/>
        </p:blipFill>
        <p:spPr>
          <a:xfrm>
            <a:off x="20" y="10"/>
            <a:ext cx="6337717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628986A-DC22-4CD4-993B-C1DBCFA5A6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3938487" cy="1627636"/>
          </a:xfrm>
        </p:spPr>
        <p:txBody>
          <a:bodyPr>
            <a:normAutofit/>
          </a:bodyPr>
          <a:lstStyle/>
          <a:p>
            <a:r>
              <a:rPr lang="en-US" b="1" dirty="0" err="1">
                <a:solidFill>
                  <a:srgbClr val="FFFFFF"/>
                </a:solidFill>
              </a:rPr>
              <a:t>Makanan</a:t>
            </a:r>
            <a:r>
              <a:rPr lang="en-US" b="1" dirty="0">
                <a:solidFill>
                  <a:srgbClr val="FFFFFF"/>
                </a:solidFill>
              </a:rPr>
              <a:t> </a:t>
            </a:r>
            <a:r>
              <a:rPr lang="en-US" b="1" dirty="0" err="1">
                <a:solidFill>
                  <a:srgbClr val="FFFFFF"/>
                </a:solidFill>
              </a:rPr>
              <a:t>Sehat</a:t>
            </a:r>
            <a:br>
              <a:rPr lang="en-US" b="1" dirty="0">
                <a:solidFill>
                  <a:srgbClr val="FFFFFF"/>
                </a:solidFill>
              </a:rPr>
            </a:br>
            <a:r>
              <a:rPr lang="en-US" b="1" dirty="0">
                <a:solidFill>
                  <a:srgbClr val="FFFFFF"/>
                </a:solidFill>
              </a:rPr>
              <a:t>             dan</a:t>
            </a:r>
            <a:br>
              <a:rPr lang="en-US" b="1" dirty="0">
                <a:solidFill>
                  <a:srgbClr val="FFFFFF"/>
                </a:solidFill>
              </a:rPr>
            </a:br>
            <a:r>
              <a:rPr lang="en-US" b="1" dirty="0">
                <a:solidFill>
                  <a:srgbClr val="FFFFFF"/>
                </a:solidFill>
              </a:rPr>
              <a:t> </a:t>
            </a:r>
            <a:r>
              <a:rPr lang="en-US" b="1" dirty="0" err="1">
                <a:solidFill>
                  <a:srgbClr val="FFFFFF"/>
                </a:solidFill>
              </a:rPr>
              <a:t>Minuman</a:t>
            </a:r>
            <a:r>
              <a:rPr lang="en-US" b="1" dirty="0">
                <a:solidFill>
                  <a:srgbClr val="FFFFFF"/>
                </a:solidFill>
              </a:rPr>
              <a:t> Herbal </a:t>
            </a:r>
          </a:p>
        </p:txBody>
      </p:sp>
      <p:sp>
        <p:nvSpPr>
          <p:cNvPr id="25" name="Content Placeholder 8">
            <a:extLst>
              <a:ext uri="{FF2B5EF4-FFF2-40B4-BE49-F238E27FC236}">
                <a16:creationId xmlns:a16="http://schemas.microsoft.com/office/drawing/2014/main" id="{D1747951-51E1-45AD-896C-8E3ACF4798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219785"/>
            <a:ext cx="3464715" cy="3957178"/>
          </a:xfrm>
        </p:spPr>
        <p:txBody>
          <a:bodyPr>
            <a:normAutofit/>
          </a:bodyPr>
          <a:lstStyle/>
          <a:p>
            <a:endParaRPr lang="en-US" sz="1700">
              <a:solidFill>
                <a:srgbClr val="FFFFFF"/>
              </a:solidFill>
            </a:endParaRPr>
          </a:p>
          <a:p>
            <a:endParaRPr lang="en-US" sz="1700">
              <a:solidFill>
                <a:srgbClr val="FFFFFF"/>
              </a:solidFill>
            </a:endParaRPr>
          </a:p>
          <a:p>
            <a:endParaRPr lang="en-US" sz="1700">
              <a:solidFill>
                <a:srgbClr val="FFFFFF"/>
              </a:solidFill>
            </a:endParaRPr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1E2B3E56-11C6-4173-8269-D725E2182C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991" r="25719" b="-1"/>
          <a:stretch/>
        </p:blipFill>
        <p:spPr>
          <a:xfrm>
            <a:off x="4669497" y="10"/>
            <a:ext cx="4472089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015168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A6B07A-1CCD-4EC9-A737-34DE88B49D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1339851"/>
            <a:ext cx="8178794" cy="249776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68580" tIns="34290" rIns="68580" bIns="34290" rtlCol="0" anchor="b">
            <a:normAutofit/>
          </a:bodyPr>
          <a:lstStyle/>
          <a:p>
            <a:pPr algn="ctr"/>
            <a:r>
              <a:rPr lang="en-US" sz="2700">
                <a:solidFill>
                  <a:schemeClr val="bg1"/>
                </a:solidFill>
              </a:rPr>
              <a:t>Perlengkapan dekorasi 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37865A3A-B4AA-4533-890B-48F2EF9F49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614" r="5163" b="-1"/>
          <a:stretch/>
        </p:blipFill>
        <p:spPr>
          <a:xfrm>
            <a:off x="-76199" y="-152400"/>
            <a:ext cx="9266092" cy="6629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E2BAB2A-A2D9-44AC-98F3-8D9BE04D9EA1}"/>
              </a:ext>
            </a:extLst>
          </p:cNvPr>
          <p:cNvSpPr txBox="1"/>
          <p:nvPr/>
        </p:nvSpPr>
        <p:spPr>
          <a:xfrm flipH="1">
            <a:off x="6995825" y="1066800"/>
            <a:ext cx="2667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>
                <a:solidFill>
                  <a:schemeClr val="bg1"/>
                </a:solidFill>
              </a:rPr>
              <a:t>Barang</a:t>
            </a:r>
            <a:r>
              <a:rPr lang="en-US" sz="3600" b="1" dirty="0">
                <a:solidFill>
                  <a:schemeClr val="bg1"/>
                </a:solidFill>
              </a:rPr>
              <a:t> </a:t>
            </a:r>
            <a:r>
              <a:rPr lang="en-US" sz="3600" b="1" dirty="0" err="1">
                <a:solidFill>
                  <a:schemeClr val="bg1"/>
                </a:solidFill>
              </a:rPr>
              <a:t>Dekorasi</a:t>
            </a:r>
            <a:r>
              <a:rPr lang="en-US" sz="3600" b="1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03133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0360" y="304800"/>
            <a:ext cx="7200900" cy="762000"/>
          </a:xfrm>
        </p:spPr>
        <p:txBody>
          <a:bodyPr>
            <a:normAutofit/>
          </a:bodyPr>
          <a:lstStyle/>
          <a:p>
            <a:r>
              <a:rPr lang="en-US" sz="3600" dirty="0"/>
              <a:t>Nasty Gal Case (baca hlm.48)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70360" y="1524000"/>
            <a:ext cx="7200899" cy="4267201"/>
          </a:xfrm>
        </p:spPr>
        <p:txBody>
          <a:bodyPr>
            <a:normAutofit/>
          </a:bodyPr>
          <a:lstStyle/>
          <a:p>
            <a:r>
              <a:rPr lang="en-US" sz="3200" dirty="0" err="1"/>
              <a:t>Bisnis</a:t>
            </a:r>
            <a:r>
              <a:rPr lang="en-US" sz="3200" dirty="0"/>
              <a:t> </a:t>
            </a:r>
            <a:r>
              <a:rPr lang="en-US" sz="3200" dirty="0" err="1"/>
              <a:t>apakah</a:t>
            </a:r>
            <a:r>
              <a:rPr lang="en-US" sz="3200" dirty="0"/>
              <a:t> </a:t>
            </a:r>
            <a:r>
              <a:rPr lang="en-US" sz="3200" dirty="0" err="1"/>
              <a:t>ini</a:t>
            </a:r>
            <a:r>
              <a:rPr lang="en-US" sz="3200" dirty="0"/>
              <a:t>?</a:t>
            </a:r>
          </a:p>
          <a:p>
            <a:r>
              <a:rPr lang="en-US" sz="3200" dirty="0" err="1"/>
              <a:t>Apakah</a:t>
            </a:r>
            <a:r>
              <a:rPr lang="en-US" sz="3200" dirty="0"/>
              <a:t> Value yang </a:t>
            </a:r>
            <a:r>
              <a:rPr lang="en-US" sz="3200" dirty="0" err="1"/>
              <a:t>ditawarkan</a:t>
            </a:r>
            <a:r>
              <a:rPr lang="en-US" sz="3200" dirty="0"/>
              <a:t> </a:t>
            </a:r>
            <a:r>
              <a:rPr lang="en-US" sz="3200" dirty="0" err="1"/>
              <a:t>oleh</a:t>
            </a:r>
            <a:r>
              <a:rPr lang="en-US" sz="3200" dirty="0"/>
              <a:t> Sophia </a:t>
            </a:r>
            <a:r>
              <a:rPr lang="en-US" sz="3200" dirty="0" err="1"/>
              <a:t>Amoruso</a:t>
            </a:r>
            <a:r>
              <a:rPr lang="en-US" sz="3200" dirty="0"/>
              <a:t> </a:t>
            </a:r>
            <a:r>
              <a:rPr lang="en-US" sz="3200" dirty="0" err="1"/>
              <a:t>pada</a:t>
            </a:r>
            <a:r>
              <a:rPr lang="en-US" sz="3200" dirty="0"/>
              <a:t> </a:t>
            </a:r>
            <a:r>
              <a:rPr lang="en-US" sz="3200" dirty="0" err="1"/>
              <a:t>bisnisnya</a:t>
            </a:r>
            <a:r>
              <a:rPr lang="en-US" sz="3200" dirty="0"/>
              <a:t>?</a:t>
            </a:r>
          </a:p>
          <a:p>
            <a:r>
              <a:rPr lang="en-US" sz="3200" dirty="0" err="1"/>
              <a:t>Menurut</a:t>
            </a:r>
            <a:r>
              <a:rPr lang="en-US" sz="3200" dirty="0"/>
              <a:t> </a:t>
            </a:r>
            <a:r>
              <a:rPr lang="en-US" sz="3200" dirty="0" err="1"/>
              <a:t>anda</a:t>
            </a:r>
            <a:r>
              <a:rPr lang="en-US" sz="3200" dirty="0"/>
              <a:t>, </a:t>
            </a:r>
            <a:r>
              <a:rPr lang="en-US" sz="3200" dirty="0" err="1"/>
              <a:t>mengapa</a:t>
            </a:r>
            <a:r>
              <a:rPr lang="en-US" sz="3200" dirty="0"/>
              <a:t> </a:t>
            </a:r>
            <a:r>
              <a:rPr lang="en-US" sz="3200" dirty="0" err="1"/>
              <a:t>bisnisnya</a:t>
            </a:r>
            <a:r>
              <a:rPr lang="en-US" sz="3200" dirty="0"/>
              <a:t> </a:t>
            </a:r>
            <a:r>
              <a:rPr lang="en-US" sz="3200" dirty="0" err="1"/>
              <a:t>dianggap</a:t>
            </a:r>
            <a:r>
              <a:rPr lang="en-US" sz="3200" dirty="0"/>
              <a:t> </a:t>
            </a:r>
            <a:r>
              <a:rPr lang="en-US" sz="3200" dirty="0" err="1"/>
              <a:t>bisnis</a:t>
            </a:r>
            <a:r>
              <a:rPr lang="en-US" sz="3200" dirty="0"/>
              <a:t> </a:t>
            </a:r>
            <a:r>
              <a:rPr lang="en-US" sz="3200" dirty="0" err="1"/>
              <a:t>berbasis</a:t>
            </a:r>
            <a:r>
              <a:rPr lang="en-US" sz="3200" dirty="0"/>
              <a:t> </a:t>
            </a:r>
            <a:r>
              <a:rPr lang="en-US" sz="3200" dirty="0" err="1"/>
              <a:t>teknologi</a:t>
            </a:r>
            <a:r>
              <a:rPr lang="en-US" sz="32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748617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37740-D450-485D-8544-52EDB42F0B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1339851"/>
            <a:ext cx="8178794" cy="249776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68580" tIns="34290" rIns="68580" bIns="34290" rtlCol="0" anchor="b">
            <a:normAutofit/>
          </a:bodyPr>
          <a:lstStyle/>
          <a:p>
            <a:pPr algn="ctr"/>
            <a:r>
              <a:rPr lang="en-US" sz="2700">
                <a:solidFill>
                  <a:schemeClr val="bg1"/>
                </a:solidFill>
              </a:rPr>
              <a:t>jastip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7089026-C889-4572-8C6D-00554B7282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5" r="3057" b="1"/>
          <a:stretch/>
        </p:blipFill>
        <p:spPr>
          <a:xfrm>
            <a:off x="-27482" y="0"/>
            <a:ext cx="9143999" cy="537209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A60D82C-FD06-48D1-8521-A2BD99F4A8B0}"/>
              </a:ext>
            </a:extLst>
          </p:cNvPr>
          <p:cNvSpPr txBox="1"/>
          <p:nvPr/>
        </p:nvSpPr>
        <p:spPr>
          <a:xfrm>
            <a:off x="4113761" y="3429000"/>
            <a:ext cx="523031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 err="1">
                <a:highlight>
                  <a:srgbClr val="FFFF00"/>
                </a:highlight>
              </a:rPr>
              <a:t>Jastip</a:t>
            </a:r>
            <a:endParaRPr lang="en-US" sz="4000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853218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8FF88A3-8EBC-4142-8CC2-EBE257ED6C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5300B9A-307A-4F1D-BDBE-A5D4C7062E1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l="21601" r="13066" b="1"/>
          <a:stretch/>
        </p:blipFill>
        <p:spPr>
          <a:xfrm>
            <a:off x="76200" y="-41749"/>
            <a:ext cx="9143998" cy="62901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ACD9281-763A-44BA-8793-312333861E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8202" y="844486"/>
            <a:ext cx="7113168" cy="1461778"/>
          </a:xfrm>
        </p:spPr>
        <p:txBody>
          <a:bodyPr vert="horz" lIns="68580" tIns="34290" rIns="68580" bIns="34290" rtlCol="0">
            <a:normAutofit/>
          </a:bodyPr>
          <a:lstStyle/>
          <a:p>
            <a:r>
              <a:rPr lang="en-US" sz="3500" b="1" dirty="0" err="1"/>
              <a:t>Mengajar</a:t>
            </a:r>
            <a:r>
              <a:rPr lang="en-US" sz="3500" b="1" dirty="0"/>
              <a:t> On  line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7D8A815-1B1F-4DB5-A03C-F4987CF0CB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245832" y="343106"/>
            <a:ext cx="1269070" cy="1852591"/>
            <a:chOff x="790870" y="911082"/>
            <a:chExt cx="2191635" cy="2442764"/>
          </a:xfrm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261388EF-B4CE-4326-979A-2F53CED60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90870" y="2245586"/>
              <a:ext cx="1262906" cy="1108260"/>
            </a:xfrm>
            <a:custGeom>
              <a:avLst/>
              <a:gdLst>
                <a:gd name="T0" fmla="*/ 781 w 1099"/>
                <a:gd name="T1" fmla="*/ 0 h 968"/>
                <a:gd name="T2" fmla="*/ 318 w 1099"/>
                <a:gd name="T3" fmla="*/ 0 h 968"/>
                <a:gd name="T4" fmla="*/ 246 w 1099"/>
                <a:gd name="T5" fmla="*/ 42 h 968"/>
                <a:gd name="T6" fmla="*/ 15 w 1099"/>
                <a:gd name="T7" fmla="*/ 443 h 968"/>
                <a:gd name="T8" fmla="*/ 15 w 1099"/>
                <a:gd name="T9" fmla="*/ 525 h 968"/>
                <a:gd name="T10" fmla="*/ 246 w 1099"/>
                <a:gd name="T11" fmla="*/ 926 h 968"/>
                <a:gd name="T12" fmla="*/ 318 w 1099"/>
                <a:gd name="T13" fmla="*/ 968 h 968"/>
                <a:gd name="T14" fmla="*/ 781 w 1099"/>
                <a:gd name="T15" fmla="*/ 968 h 968"/>
                <a:gd name="T16" fmla="*/ 852 w 1099"/>
                <a:gd name="T17" fmla="*/ 926 h 968"/>
                <a:gd name="T18" fmla="*/ 1084 w 1099"/>
                <a:gd name="T19" fmla="*/ 525 h 968"/>
                <a:gd name="T20" fmla="*/ 1084 w 1099"/>
                <a:gd name="T21" fmla="*/ 443 h 968"/>
                <a:gd name="T22" fmla="*/ 852 w 1099"/>
                <a:gd name="T23" fmla="*/ 42 h 968"/>
                <a:gd name="T24" fmla="*/ 781 w 1099"/>
                <a:gd name="T25" fmla="*/ 0 h 9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99" h="968">
                  <a:moveTo>
                    <a:pt x="781" y="0"/>
                  </a:moveTo>
                  <a:cubicBezTo>
                    <a:pt x="318" y="0"/>
                    <a:pt x="318" y="0"/>
                    <a:pt x="318" y="0"/>
                  </a:cubicBezTo>
                  <a:cubicBezTo>
                    <a:pt x="288" y="0"/>
                    <a:pt x="261" y="16"/>
                    <a:pt x="246" y="42"/>
                  </a:cubicBezTo>
                  <a:cubicBezTo>
                    <a:pt x="15" y="443"/>
                    <a:pt x="15" y="443"/>
                    <a:pt x="15" y="443"/>
                  </a:cubicBezTo>
                  <a:cubicBezTo>
                    <a:pt x="0" y="468"/>
                    <a:pt x="0" y="500"/>
                    <a:pt x="15" y="525"/>
                  </a:cubicBezTo>
                  <a:cubicBezTo>
                    <a:pt x="246" y="926"/>
                    <a:pt x="246" y="926"/>
                    <a:pt x="246" y="926"/>
                  </a:cubicBezTo>
                  <a:cubicBezTo>
                    <a:pt x="261" y="952"/>
                    <a:pt x="288" y="968"/>
                    <a:pt x="318" y="968"/>
                  </a:cubicBezTo>
                  <a:cubicBezTo>
                    <a:pt x="781" y="968"/>
                    <a:pt x="781" y="968"/>
                    <a:pt x="781" y="968"/>
                  </a:cubicBezTo>
                  <a:cubicBezTo>
                    <a:pt x="810" y="968"/>
                    <a:pt x="838" y="952"/>
                    <a:pt x="852" y="926"/>
                  </a:cubicBezTo>
                  <a:cubicBezTo>
                    <a:pt x="1084" y="525"/>
                    <a:pt x="1084" y="525"/>
                    <a:pt x="1084" y="525"/>
                  </a:cubicBezTo>
                  <a:cubicBezTo>
                    <a:pt x="1099" y="500"/>
                    <a:pt x="1099" y="468"/>
                    <a:pt x="1084" y="443"/>
                  </a:cubicBezTo>
                  <a:cubicBezTo>
                    <a:pt x="852" y="42"/>
                    <a:pt x="852" y="42"/>
                    <a:pt x="852" y="42"/>
                  </a:cubicBezTo>
                  <a:cubicBezTo>
                    <a:pt x="838" y="16"/>
                    <a:pt x="810" y="0"/>
                    <a:pt x="781" y="0"/>
                  </a:cubicBezTo>
                  <a:close/>
                </a:path>
              </a:pathLst>
            </a:custGeom>
            <a:solidFill>
              <a:schemeClr val="tx1">
                <a:alpha val="40000"/>
              </a:schemeClr>
            </a:solidFill>
            <a:ln w="635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33A25547-9075-4BDB-8F46-BA09E76AA3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3975" y="911082"/>
              <a:ext cx="2048530" cy="1797684"/>
            </a:xfrm>
            <a:custGeom>
              <a:avLst/>
              <a:gdLst>
                <a:gd name="T0" fmla="*/ 781 w 1099"/>
                <a:gd name="T1" fmla="*/ 0 h 968"/>
                <a:gd name="T2" fmla="*/ 318 w 1099"/>
                <a:gd name="T3" fmla="*/ 0 h 968"/>
                <a:gd name="T4" fmla="*/ 246 w 1099"/>
                <a:gd name="T5" fmla="*/ 42 h 968"/>
                <a:gd name="T6" fmla="*/ 15 w 1099"/>
                <a:gd name="T7" fmla="*/ 443 h 968"/>
                <a:gd name="T8" fmla="*/ 15 w 1099"/>
                <a:gd name="T9" fmla="*/ 525 h 968"/>
                <a:gd name="T10" fmla="*/ 246 w 1099"/>
                <a:gd name="T11" fmla="*/ 926 h 968"/>
                <a:gd name="T12" fmla="*/ 318 w 1099"/>
                <a:gd name="T13" fmla="*/ 968 h 968"/>
                <a:gd name="T14" fmla="*/ 781 w 1099"/>
                <a:gd name="T15" fmla="*/ 968 h 968"/>
                <a:gd name="T16" fmla="*/ 852 w 1099"/>
                <a:gd name="T17" fmla="*/ 926 h 968"/>
                <a:gd name="T18" fmla="*/ 1084 w 1099"/>
                <a:gd name="T19" fmla="*/ 525 h 968"/>
                <a:gd name="T20" fmla="*/ 1084 w 1099"/>
                <a:gd name="T21" fmla="*/ 443 h 968"/>
                <a:gd name="T22" fmla="*/ 852 w 1099"/>
                <a:gd name="T23" fmla="*/ 42 h 968"/>
                <a:gd name="T24" fmla="*/ 781 w 1099"/>
                <a:gd name="T25" fmla="*/ 0 h 9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99" h="968">
                  <a:moveTo>
                    <a:pt x="781" y="0"/>
                  </a:moveTo>
                  <a:cubicBezTo>
                    <a:pt x="318" y="0"/>
                    <a:pt x="318" y="0"/>
                    <a:pt x="318" y="0"/>
                  </a:cubicBezTo>
                  <a:cubicBezTo>
                    <a:pt x="288" y="0"/>
                    <a:pt x="261" y="16"/>
                    <a:pt x="246" y="42"/>
                  </a:cubicBezTo>
                  <a:cubicBezTo>
                    <a:pt x="15" y="443"/>
                    <a:pt x="15" y="443"/>
                    <a:pt x="15" y="443"/>
                  </a:cubicBezTo>
                  <a:cubicBezTo>
                    <a:pt x="0" y="468"/>
                    <a:pt x="0" y="500"/>
                    <a:pt x="15" y="525"/>
                  </a:cubicBezTo>
                  <a:cubicBezTo>
                    <a:pt x="246" y="926"/>
                    <a:pt x="246" y="926"/>
                    <a:pt x="246" y="926"/>
                  </a:cubicBezTo>
                  <a:cubicBezTo>
                    <a:pt x="261" y="952"/>
                    <a:pt x="288" y="968"/>
                    <a:pt x="318" y="968"/>
                  </a:cubicBezTo>
                  <a:cubicBezTo>
                    <a:pt x="781" y="968"/>
                    <a:pt x="781" y="968"/>
                    <a:pt x="781" y="968"/>
                  </a:cubicBezTo>
                  <a:cubicBezTo>
                    <a:pt x="810" y="968"/>
                    <a:pt x="838" y="952"/>
                    <a:pt x="852" y="926"/>
                  </a:cubicBezTo>
                  <a:cubicBezTo>
                    <a:pt x="1084" y="525"/>
                    <a:pt x="1084" y="525"/>
                    <a:pt x="1084" y="525"/>
                  </a:cubicBezTo>
                  <a:cubicBezTo>
                    <a:pt x="1099" y="500"/>
                    <a:pt x="1099" y="468"/>
                    <a:pt x="1084" y="443"/>
                  </a:cubicBezTo>
                  <a:cubicBezTo>
                    <a:pt x="852" y="42"/>
                    <a:pt x="852" y="42"/>
                    <a:pt x="852" y="42"/>
                  </a:cubicBezTo>
                  <a:cubicBezTo>
                    <a:pt x="838" y="16"/>
                    <a:pt x="810" y="0"/>
                    <a:pt x="781" y="0"/>
                  </a:cubicBezTo>
                  <a:close/>
                </a:path>
              </a:pathLst>
            </a:custGeom>
            <a:noFill/>
            <a:ln w="63500" cap="flat">
              <a:solidFill>
                <a:schemeClr val="tx1">
                  <a:alpha val="6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1D917FAD-3240-4D3F-91A0-9571F75DC6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62936" y="1825453"/>
              <a:ext cx="799094" cy="701243"/>
            </a:xfrm>
            <a:custGeom>
              <a:avLst/>
              <a:gdLst>
                <a:gd name="T0" fmla="*/ 781 w 1099"/>
                <a:gd name="T1" fmla="*/ 0 h 968"/>
                <a:gd name="T2" fmla="*/ 318 w 1099"/>
                <a:gd name="T3" fmla="*/ 0 h 968"/>
                <a:gd name="T4" fmla="*/ 246 w 1099"/>
                <a:gd name="T5" fmla="*/ 42 h 968"/>
                <a:gd name="T6" fmla="*/ 15 w 1099"/>
                <a:gd name="T7" fmla="*/ 443 h 968"/>
                <a:gd name="T8" fmla="*/ 15 w 1099"/>
                <a:gd name="T9" fmla="*/ 525 h 968"/>
                <a:gd name="T10" fmla="*/ 246 w 1099"/>
                <a:gd name="T11" fmla="*/ 926 h 968"/>
                <a:gd name="T12" fmla="*/ 318 w 1099"/>
                <a:gd name="T13" fmla="*/ 968 h 968"/>
                <a:gd name="T14" fmla="*/ 781 w 1099"/>
                <a:gd name="T15" fmla="*/ 968 h 968"/>
                <a:gd name="T16" fmla="*/ 852 w 1099"/>
                <a:gd name="T17" fmla="*/ 926 h 968"/>
                <a:gd name="T18" fmla="*/ 1084 w 1099"/>
                <a:gd name="T19" fmla="*/ 525 h 968"/>
                <a:gd name="T20" fmla="*/ 1084 w 1099"/>
                <a:gd name="T21" fmla="*/ 443 h 968"/>
                <a:gd name="T22" fmla="*/ 852 w 1099"/>
                <a:gd name="T23" fmla="*/ 42 h 968"/>
                <a:gd name="T24" fmla="*/ 781 w 1099"/>
                <a:gd name="T25" fmla="*/ 0 h 9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99" h="968">
                  <a:moveTo>
                    <a:pt x="781" y="0"/>
                  </a:moveTo>
                  <a:cubicBezTo>
                    <a:pt x="318" y="0"/>
                    <a:pt x="318" y="0"/>
                    <a:pt x="318" y="0"/>
                  </a:cubicBezTo>
                  <a:cubicBezTo>
                    <a:pt x="288" y="0"/>
                    <a:pt x="261" y="16"/>
                    <a:pt x="246" y="42"/>
                  </a:cubicBezTo>
                  <a:cubicBezTo>
                    <a:pt x="15" y="443"/>
                    <a:pt x="15" y="443"/>
                    <a:pt x="15" y="443"/>
                  </a:cubicBezTo>
                  <a:cubicBezTo>
                    <a:pt x="0" y="468"/>
                    <a:pt x="0" y="500"/>
                    <a:pt x="15" y="525"/>
                  </a:cubicBezTo>
                  <a:cubicBezTo>
                    <a:pt x="246" y="926"/>
                    <a:pt x="246" y="926"/>
                    <a:pt x="246" y="926"/>
                  </a:cubicBezTo>
                  <a:cubicBezTo>
                    <a:pt x="261" y="952"/>
                    <a:pt x="288" y="968"/>
                    <a:pt x="318" y="968"/>
                  </a:cubicBezTo>
                  <a:cubicBezTo>
                    <a:pt x="781" y="968"/>
                    <a:pt x="781" y="968"/>
                    <a:pt x="781" y="968"/>
                  </a:cubicBezTo>
                  <a:cubicBezTo>
                    <a:pt x="810" y="968"/>
                    <a:pt x="838" y="952"/>
                    <a:pt x="852" y="926"/>
                  </a:cubicBezTo>
                  <a:cubicBezTo>
                    <a:pt x="1084" y="525"/>
                    <a:pt x="1084" y="525"/>
                    <a:pt x="1084" y="525"/>
                  </a:cubicBezTo>
                  <a:cubicBezTo>
                    <a:pt x="1099" y="500"/>
                    <a:pt x="1099" y="468"/>
                    <a:pt x="1084" y="443"/>
                  </a:cubicBezTo>
                  <a:cubicBezTo>
                    <a:pt x="852" y="42"/>
                    <a:pt x="852" y="42"/>
                    <a:pt x="852" y="42"/>
                  </a:cubicBezTo>
                  <a:cubicBezTo>
                    <a:pt x="838" y="16"/>
                    <a:pt x="810" y="0"/>
                    <a:pt x="781" y="0"/>
                  </a:cubicBezTo>
                  <a:close/>
                </a:path>
              </a:pathLst>
            </a:custGeom>
            <a:solidFill>
              <a:schemeClr val="tx1">
                <a:alpha val="60000"/>
              </a:schemeClr>
            </a:solidFill>
            <a:ln w="635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FFCFE60-60B4-42EE-A4BF-446DDB9923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8202" y="2470248"/>
            <a:ext cx="7113176" cy="3052726"/>
          </a:xfrm>
        </p:spPr>
        <p:txBody>
          <a:bodyPr>
            <a:norm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2025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1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C4793E6-A016-4110-B963-6DAF494EC4C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r="8001" b="1"/>
          <a:stretch/>
        </p:blipFill>
        <p:spPr>
          <a:xfrm>
            <a:off x="20" y="1"/>
            <a:ext cx="9143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F98E641-04A7-4540-89AC-F4CB07DEBF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065862"/>
            <a:ext cx="2484873" cy="4726276"/>
          </a:xfrm>
        </p:spPr>
        <p:txBody>
          <a:bodyPr vert="horz" lIns="68580" tIns="34290" rIns="68580" bIns="34290" rtlCol="0">
            <a:normAutofit/>
          </a:bodyPr>
          <a:lstStyle/>
          <a:p>
            <a:pPr algn="r"/>
            <a:r>
              <a:rPr lang="en-US" sz="3500" dirty="0" err="1">
                <a:solidFill>
                  <a:srgbClr val="FFFFFF"/>
                </a:solidFill>
              </a:rPr>
              <a:t>Pupuk</a:t>
            </a:r>
            <a:r>
              <a:rPr lang="en-US" sz="3500" dirty="0">
                <a:solidFill>
                  <a:srgbClr val="FFFFFF"/>
                </a:solidFill>
              </a:rPr>
              <a:t> </a:t>
            </a:r>
            <a:r>
              <a:rPr lang="en-US" sz="3500" dirty="0" err="1">
                <a:solidFill>
                  <a:srgbClr val="FFFFFF"/>
                </a:solidFill>
              </a:rPr>
              <a:t>Kompos</a:t>
            </a:r>
            <a:r>
              <a:rPr lang="en-US" sz="3500" dirty="0">
                <a:solidFill>
                  <a:srgbClr val="FFFFFF"/>
                </a:solidFill>
              </a:rPr>
              <a:t> /</a:t>
            </a:r>
            <a:r>
              <a:rPr lang="en-US" sz="3500" dirty="0" err="1">
                <a:solidFill>
                  <a:srgbClr val="FFFFFF"/>
                </a:solidFill>
              </a:rPr>
              <a:t>pupuk</a:t>
            </a:r>
            <a:r>
              <a:rPr lang="en-US" sz="3500" dirty="0">
                <a:solidFill>
                  <a:srgbClr val="FFFFFF"/>
                </a:solidFill>
              </a:rPr>
              <a:t> Hydro </a:t>
            </a:r>
          </a:p>
        </p:txBody>
      </p:sp>
      <p:cxnSp>
        <p:nvCxnSpPr>
          <p:cNvPr id="20" name="Straight Connector 13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490029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36706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7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0605" y="1450655"/>
            <a:ext cx="2949023" cy="3956690"/>
          </a:xfrm>
        </p:spPr>
        <p:txBody>
          <a:bodyPr anchor="ctr">
            <a:normAutofit/>
          </a:bodyPr>
          <a:lstStyle/>
          <a:p>
            <a:r>
              <a:rPr lang="en-US" sz="7000">
                <a:solidFill>
                  <a:schemeClr val="bg1"/>
                </a:solidFill>
              </a:rPr>
              <a:t>Tips dalam B2C</a:t>
            </a:r>
          </a:p>
        </p:txBody>
      </p:sp>
      <p:cxnSp>
        <p:nvCxnSpPr>
          <p:cNvPr id="23" name="Straight Connector 9">
            <a:extLst>
              <a:ext uri="{FF2B5EF4-FFF2-40B4-BE49-F238E27FC236}">
                <a16:creationId xmlns:a16="http://schemas.microsoft.com/office/drawing/2014/main" id="{067633D1-6EE6-4118-B9F0-B363477BEE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60605" y="1450655"/>
            <a:ext cx="2949023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11">
            <a:extLst>
              <a:ext uri="{FF2B5EF4-FFF2-40B4-BE49-F238E27FC236}">
                <a16:creationId xmlns:a16="http://schemas.microsoft.com/office/drawing/2014/main" id="{4AD7FFC6-42A9-49CB-B5E9-B3F6B03833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60605" y="5408571"/>
            <a:ext cx="2949023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0" y="1108061"/>
            <a:ext cx="4343400" cy="4571972"/>
          </a:xfrm>
        </p:spPr>
        <p:txBody>
          <a:bodyPr anchor="ctr">
            <a:no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Harus punya </a:t>
            </a:r>
            <a:r>
              <a:rPr lang="en-US" sz="2400" dirty="0" err="1">
                <a:solidFill>
                  <a:schemeClr val="bg1"/>
                </a:solidFill>
              </a:rPr>
              <a:t>banyak</a:t>
            </a:r>
            <a:r>
              <a:rPr lang="en-US" sz="2400" dirty="0">
                <a:solidFill>
                  <a:schemeClr val="bg1"/>
                </a:solidFill>
              </a:rPr>
              <a:t> ide</a:t>
            </a:r>
          </a:p>
          <a:p>
            <a:r>
              <a:rPr lang="en-US" sz="2400" dirty="0">
                <a:solidFill>
                  <a:schemeClr val="bg1"/>
                </a:solidFill>
              </a:rPr>
              <a:t>Jika </a:t>
            </a:r>
            <a:r>
              <a:rPr lang="en-US" sz="2400" dirty="0" err="1">
                <a:solidFill>
                  <a:schemeClr val="bg1"/>
                </a:solidFill>
              </a:rPr>
              <a:t>sudah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berkembang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bisa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disalurkan</a:t>
            </a:r>
            <a:r>
              <a:rPr lang="en-US" sz="2400" dirty="0">
                <a:solidFill>
                  <a:schemeClr val="bg1"/>
                </a:solidFill>
              </a:rPr>
              <a:t> pada </a:t>
            </a:r>
            <a:r>
              <a:rPr lang="en-US" sz="2400" dirty="0" err="1">
                <a:solidFill>
                  <a:schemeClr val="bg1"/>
                </a:solidFill>
              </a:rPr>
              <a:t>jalur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distribusi</a:t>
            </a:r>
            <a:r>
              <a:rPr lang="en-US" sz="2400" dirty="0">
                <a:solidFill>
                  <a:schemeClr val="bg1"/>
                </a:solidFill>
              </a:rPr>
              <a:t> retail yang </a:t>
            </a:r>
            <a:r>
              <a:rPr lang="en-US" sz="2400" dirty="0" err="1">
                <a:solidFill>
                  <a:schemeClr val="bg1"/>
                </a:solidFill>
              </a:rPr>
              <a:t>besar</a:t>
            </a:r>
            <a:r>
              <a:rPr lang="en-US" sz="2400" dirty="0">
                <a:solidFill>
                  <a:schemeClr val="bg1"/>
                </a:solidFill>
              </a:rPr>
              <a:t> (Carrefour, </a:t>
            </a:r>
            <a:r>
              <a:rPr lang="en-US" sz="2400" dirty="0" err="1">
                <a:solidFill>
                  <a:schemeClr val="bg1"/>
                </a:solidFill>
              </a:rPr>
              <a:t>Toko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Yogya</a:t>
            </a:r>
            <a:r>
              <a:rPr lang="en-US" sz="2400" dirty="0">
                <a:solidFill>
                  <a:schemeClr val="bg1"/>
                </a:solidFill>
              </a:rPr>
              <a:t>, </a:t>
            </a:r>
            <a:r>
              <a:rPr lang="en-US" sz="2400" dirty="0" err="1">
                <a:solidFill>
                  <a:schemeClr val="bg1"/>
                </a:solidFill>
              </a:rPr>
              <a:t>Indomaret</a:t>
            </a:r>
            <a:r>
              <a:rPr lang="en-US" sz="2400" dirty="0">
                <a:solidFill>
                  <a:schemeClr val="bg1"/>
                </a:solidFill>
              </a:rPr>
              <a:t>, </a:t>
            </a:r>
            <a:r>
              <a:rPr lang="en-US" sz="2400" dirty="0" err="1">
                <a:solidFill>
                  <a:schemeClr val="bg1"/>
                </a:solidFill>
              </a:rPr>
              <a:t>dll</a:t>
            </a:r>
            <a:r>
              <a:rPr lang="en-US" sz="2400" dirty="0">
                <a:solidFill>
                  <a:schemeClr val="bg1"/>
                </a:solidFill>
              </a:rPr>
              <a:t>)</a:t>
            </a:r>
          </a:p>
          <a:p>
            <a:r>
              <a:rPr lang="en-US" sz="2400" dirty="0" err="1">
                <a:solidFill>
                  <a:schemeClr val="bg1"/>
                </a:solidFill>
              </a:rPr>
              <a:t>Konsistensi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dari</a:t>
            </a:r>
            <a:r>
              <a:rPr lang="en-US" sz="2400" dirty="0">
                <a:solidFill>
                  <a:schemeClr val="bg1"/>
                </a:solidFill>
              </a:rPr>
              <a:t> Brand Image</a:t>
            </a:r>
          </a:p>
          <a:p>
            <a:pPr marL="34290" indent="0">
              <a:buNone/>
            </a:pPr>
            <a:r>
              <a:rPr lang="en-US" sz="2400" dirty="0">
                <a:solidFill>
                  <a:schemeClr val="bg1"/>
                </a:solidFill>
              </a:rPr>
              <a:t>  Brand</a:t>
            </a:r>
            <a:r>
              <a:rPr lang="en-US" sz="2400" dirty="0">
                <a:solidFill>
                  <a:schemeClr val="bg1"/>
                </a:solidFill>
                <a:sym typeface="Wingdings" panose="05000000000000000000" pitchFamily="2" charset="2"/>
              </a:rPr>
              <a:t></a:t>
            </a:r>
          </a:p>
          <a:p>
            <a:pPr marL="34290" indent="0">
              <a:buNone/>
            </a:pPr>
            <a:r>
              <a:rPr lang="en-US" sz="2400" dirty="0">
                <a:solidFill>
                  <a:schemeClr val="bg1"/>
                </a:solidFill>
                <a:sym typeface="Wingdings" panose="05000000000000000000" pitchFamily="2" charset="2"/>
              </a:rPr>
              <a:t> Personal Brand : </a:t>
            </a:r>
          </a:p>
          <a:p>
            <a:pPr marL="34290" indent="0">
              <a:buNone/>
            </a:pPr>
            <a:r>
              <a:rPr lang="en-US" sz="2400" dirty="0">
                <a:solidFill>
                  <a:schemeClr val="bg1"/>
                </a:solidFill>
                <a:sym typeface="Wingdings" panose="05000000000000000000" pitchFamily="2" charset="2"/>
              </a:rPr>
              <a:t>  * </a:t>
            </a:r>
            <a:r>
              <a:rPr lang="en-US" sz="2400" dirty="0" err="1">
                <a:solidFill>
                  <a:schemeClr val="bg1"/>
                </a:solidFill>
                <a:sym typeface="Wingdings" panose="05000000000000000000" pitchFamily="2" charset="2"/>
              </a:rPr>
              <a:t>Hotman</a:t>
            </a:r>
            <a:r>
              <a:rPr lang="en-US" sz="2400" dirty="0">
                <a:solidFill>
                  <a:schemeClr val="bg1"/>
                </a:solidFill>
                <a:sym typeface="Wingdings" panose="05000000000000000000" pitchFamily="2" charset="2"/>
              </a:rPr>
              <a:t> Paris :</a:t>
            </a:r>
            <a:r>
              <a:rPr lang="en-US" sz="2400" dirty="0" err="1">
                <a:solidFill>
                  <a:schemeClr val="bg1"/>
                </a:solidFill>
                <a:sym typeface="Wingdings" panose="05000000000000000000" pitchFamily="2" charset="2"/>
              </a:rPr>
              <a:t>pengacara</a:t>
            </a:r>
            <a:endParaRPr lang="en-US" sz="2400" dirty="0">
              <a:solidFill>
                <a:schemeClr val="bg1"/>
              </a:solidFill>
              <a:sym typeface="Wingdings" panose="05000000000000000000" pitchFamily="2" charset="2"/>
            </a:endParaRPr>
          </a:p>
          <a:p>
            <a:pPr marL="34290" indent="0">
              <a:buNone/>
            </a:pPr>
            <a:r>
              <a:rPr lang="en-US" sz="2400" dirty="0">
                <a:solidFill>
                  <a:schemeClr val="bg1"/>
                </a:solidFill>
                <a:sym typeface="Wingdings" panose="05000000000000000000" pitchFamily="2" charset="2"/>
              </a:rPr>
              <a:t> Product Brand: </a:t>
            </a:r>
          </a:p>
          <a:p>
            <a:pPr marL="34290" indent="0">
              <a:buNone/>
            </a:pPr>
            <a:r>
              <a:rPr lang="en-US" sz="2400" dirty="0">
                <a:solidFill>
                  <a:schemeClr val="bg1"/>
                </a:solidFill>
                <a:sym typeface="Wingdings" panose="05000000000000000000" pitchFamily="2" charset="2"/>
              </a:rPr>
              <a:t>  * </a:t>
            </a:r>
            <a:r>
              <a:rPr lang="en-US" sz="2400" dirty="0" err="1">
                <a:solidFill>
                  <a:schemeClr val="bg1"/>
                </a:solidFill>
                <a:sym typeface="Wingdings" panose="05000000000000000000" pitchFamily="2" charset="2"/>
              </a:rPr>
              <a:t>Rinso</a:t>
            </a:r>
            <a:r>
              <a:rPr lang="en-US" sz="2400" dirty="0">
                <a:solidFill>
                  <a:schemeClr val="bg1"/>
                </a:solidFill>
                <a:sym typeface="Wingdings" panose="05000000000000000000" pitchFamily="2" charset="2"/>
              </a:rPr>
              <a:t>, Aqua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7933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1674" y="-304800"/>
            <a:ext cx="7200900" cy="1219200"/>
          </a:xfrm>
        </p:spPr>
        <p:txBody>
          <a:bodyPr>
            <a:normAutofit/>
          </a:bodyPr>
          <a:lstStyle/>
          <a:p>
            <a:r>
              <a:rPr lang="en-US" sz="3600" dirty="0"/>
              <a:t>Business to Government (B2G)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70360" y="1219200"/>
            <a:ext cx="7200899" cy="4572001"/>
          </a:xfrm>
        </p:spPr>
        <p:txBody>
          <a:bodyPr>
            <a:normAutofit/>
          </a:bodyPr>
          <a:lstStyle/>
          <a:p>
            <a:r>
              <a:rPr lang="en-US" sz="3200" dirty="0" err="1"/>
              <a:t>Mirip</a:t>
            </a:r>
            <a:r>
              <a:rPr lang="en-US" sz="3200" dirty="0"/>
              <a:t> </a:t>
            </a:r>
            <a:r>
              <a:rPr lang="en-US" sz="3200" dirty="0" err="1"/>
              <a:t>dengan</a:t>
            </a:r>
            <a:r>
              <a:rPr lang="en-US" sz="3200" dirty="0"/>
              <a:t> B2B</a:t>
            </a:r>
          </a:p>
          <a:p>
            <a:r>
              <a:rPr lang="en-US" sz="3200" dirty="0"/>
              <a:t>Ada </a:t>
            </a:r>
            <a:r>
              <a:rPr lang="en-US" sz="3200" dirty="0" err="1"/>
              <a:t>kompleksitas</a:t>
            </a:r>
            <a:r>
              <a:rPr lang="en-US" sz="3200" dirty="0"/>
              <a:t> </a:t>
            </a:r>
            <a:r>
              <a:rPr lang="en-US" sz="3200" dirty="0" err="1"/>
              <a:t>untuk</a:t>
            </a:r>
            <a:r>
              <a:rPr lang="en-US" sz="3200" dirty="0"/>
              <a:t> </a:t>
            </a:r>
            <a:r>
              <a:rPr lang="en-US" sz="3200" dirty="0" err="1"/>
              <a:t>membuat</a:t>
            </a:r>
            <a:r>
              <a:rPr lang="en-US" sz="3200" dirty="0"/>
              <a:t> </a:t>
            </a:r>
            <a:r>
              <a:rPr lang="en-US" sz="3200" dirty="0" err="1"/>
              <a:t>kontrak</a:t>
            </a:r>
            <a:r>
              <a:rPr lang="en-US" sz="3200" dirty="0"/>
              <a:t> </a:t>
            </a:r>
            <a:r>
              <a:rPr lang="en-US" sz="3200" dirty="0" err="1"/>
              <a:t>dengan</a:t>
            </a:r>
            <a:r>
              <a:rPr lang="en-US" sz="3200" dirty="0"/>
              <a:t> </a:t>
            </a:r>
            <a:r>
              <a:rPr lang="en-US" sz="3200" dirty="0" err="1"/>
              <a:t>pemerintah</a:t>
            </a:r>
            <a:r>
              <a:rPr lang="en-US" sz="3200" dirty="0"/>
              <a:t> yang </a:t>
            </a:r>
            <a:r>
              <a:rPr lang="en-US" sz="3200" dirty="0" err="1"/>
              <a:t>harus</a:t>
            </a:r>
            <a:r>
              <a:rPr lang="en-US" sz="3200" dirty="0"/>
              <a:t> </a:t>
            </a:r>
            <a:r>
              <a:rPr lang="en-US" sz="3200" dirty="0" err="1"/>
              <a:t>ditaati</a:t>
            </a:r>
            <a:endParaRPr lang="en-US" sz="3200" dirty="0"/>
          </a:p>
          <a:p>
            <a:r>
              <a:rPr lang="en-US" sz="3200" dirty="0" err="1"/>
              <a:t>Tentunya</a:t>
            </a:r>
            <a:r>
              <a:rPr lang="en-US" sz="3200" dirty="0"/>
              <a:t> di </a:t>
            </a:r>
            <a:r>
              <a:rPr lang="en-US" sz="3200" dirty="0" err="1"/>
              <a:t>setiap</a:t>
            </a:r>
            <a:r>
              <a:rPr lang="en-US" sz="3200" dirty="0"/>
              <a:t> </a:t>
            </a:r>
            <a:r>
              <a:rPr lang="en-US" sz="3200" dirty="0" err="1"/>
              <a:t>negara</a:t>
            </a:r>
            <a:r>
              <a:rPr lang="en-US" sz="3200" dirty="0"/>
              <a:t> </a:t>
            </a:r>
            <a:r>
              <a:rPr lang="en-US" sz="3200" dirty="0" err="1"/>
              <a:t>ada</a:t>
            </a:r>
            <a:r>
              <a:rPr lang="en-US" sz="3200" dirty="0"/>
              <a:t> </a:t>
            </a:r>
            <a:r>
              <a:rPr lang="en-US" sz="3200" dirty="0" err="1"/>
              <a:t>aturan</a:t>
            </a:r>
            <a:r>
              <a:rPr lang="en-US" sz="3200" dirty="0"/>
              <a:t> yang </a:t>
            </a:r>
            <a:r>
              <a:rPr lang="en-US" sz="3200" dirty="0" err="1"/>
              <a:t>berbeda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048052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9963" y="-152400"/>
            <a:ext cx="7200900" cy="990600"/>
          </a:xfrm>
        </p:spPr>
        <p:txBody>
          <a:bodyPr>
            <a:normAutofit/>
          </a:bodyPr>
          <a:lstStyle/>
          <a:p>
            <a:r>
              <a:rPr lang="en-US" sz="3600" dirty="0"/>
              <a:t>Proses </a:t>
            </a:r>
            <a:r>
              <a:rPr lang="en-US" sz="3600" dirty="0" err="1"/>
              <a:t>Membuat</a:t>
            </a:r>
            <a:r>
              <a:rPr lang="en-US" sz="3600" dirty="0"/>
              <a:t> Ide </a:t>
            </a:r>
            <a:r>
              <a:rPr lang="en-US" sz="3600" dirty="0" err="1"/>
              <a:t>Bisnis</a:t>
            </a:r>
            <a:endParaRPr lang="en-US" sz="3600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18681303"/>
              </p:ext>
            </p:extLst>
          </p:nvPr>
        </p:nvGraphicFramePr>
        <p:xfrm>
          <a:off x="0" y="838200"/>
          <a:ext cx="9144000" cy="4953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11714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6DAC2-D112-42F4-A08A-D87B18582B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-147404"/>
            <a:ext cx="7200900" cy="1219200"/>
          </a:xfrm>
        </p:spPr>
        <p:txBody>
          <a:bodyPr>
            <a:normAutofit/>
          </a:bodyPr>
          <a:lstStyle/>
          <a:p>
            <a:r>
              <a:rPr lang="en-US" sz="4000" dirty="0"/>
              <a:t>Point of pain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7E12F2-8B1E-4BC6-A802-B10C451503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71600"/>
            <a:ext cx="7714059" cy="4419601"/>
          </a:xfrm>
        </p:spPr>
        <p:txBody>
          <a:bodyPr/>
          <a:lstStyle/>
          <a:p>
            <a:r>
              <a:rPr lang="en-US" sz="3200" dirty="0">
                <a:solidFill>
                  <a:srgbClr val="333745"/>
                </a:solidFill>
                <a:latin typeface="Open Sans"/>
              </a:rPr>
              <a:t>C</a:t>
            </a:r>
            <a:r>
              <a:rPr lang="en-US" sz="3200" b="0" i="0" dirty="0">
                <a:solidFill>
                  <a:srgbClr val="333745"/>
                </a:solidFill>
                <a:effectLst/>
                <a:latin typeface="Open Sans"/>
              </a:rPr>
              <a:t>ustomer pain points are as diverse and varied as your prospective customers themselves.</a:t>
            </a:r>
          </a:p>
          <a:p>
            <a:r>
              <a:rPr lang="en-US" sz="3200" b="0" i="0" dirty="0">
                <a:solidFill>
                  <a:srgbClr val="333745"/>
                </a:solidFill>
                <a:effectLst/>
                <a:latin typeface="Open Sans"/>
              </a:rPr>
              <a:t>We have to help your prospects realize they have a problem </a:t>
            </a:r>
            <a:r>
              <a:rPr lang="en-US" sz="3200" b="0" i="1" dirty="0">
                <a:solidFill>
                  <a:srgbClr val="333745"/>
                </a:solidFill>
                <a:effectLst/>
                <a:latin typeface="Open Sans"/>
              </a:rPr>
              <a:t>and</a:t>
            </a:r>
            <a:r>
              <a:rPr lang="en-US" sz="3200" b="0" i="0" dirty="0">
                <a:solidFill>
                  <a:srgbClr val="333745"/>
                </a:solidFill>
                <a:effectLst/>
                <a:latin typeface="Open Sans"/>
              </a:rPr>
              <a:t> convince them that your product or service will help solve it.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546510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B1DF5DF-BC2B-4E06-A984-EA2F7587A3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-457200"/>
            <a:ext cx="7637860" cy="1524000"/>
          </a:xfrm>
        </p:spPr>
        <p:txBody>
          <a:bodyPr/>
          <a:lstStyle/>
          <a:p>
            <a:r>
              <a:rPr lang="en-US" dirty="0"/>
              <a:t>Type </a:t>
            </a:r>
            <a:r>
              <a:rPr lang="en-US" dirty="0" err="1"/>
              <a:t>dari</a:t>
            </a:r>
            <a:r>
              <a:rPr lang="en-US" dirty="0"/>
              <a:t> customer point of pain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411FFD1-137D-43EB-9E16-F849089060EB}"/>
              </a:ext>
            </a:extLst>
          </p:cNvPr>
          <p:cNvSpPr txBox="1"/>
          <p:nvPr/>
        </p:nvSpPr>
        <p:spPr>
          <a:xfrm>
            <a:off x="152400" y="583367"/>
            <a:ext cx="8991600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2800" b="1" i="0" dirty="0">
                <a:solidFill>
                  <a:srgbClr val="333745"/>
                </a:solidFill>
                <a:effectLst/>
                <a:latin typeface="+mj-lt"/>
              </a:rPr>
              <a:t>Financial Pain Points</a:t>
            </a:r>
            <a:r>
              <a:rPr lang="en-US" sz="2800" b="0" i="0" dirty="0">
                <a:solidFill>
                  <a:srgbClr val="333745"/>
                </a:solidFill>
                <a:effectLst/>
                <a:latin typeface="+mj-lt"/>
              </a:rPr>
              <a:t>: </a:t>
            </a:r>
            <a:r>
              <a:rPr lang="en-US" sz="2800" b="0" i="0" dirty="0">
                <a:solidFill>
                  <a:schemeClr val="accent1">
                    <a:lumMod val="75000"/>
                  </a:schemeClr>
                </a:solidFill>
                <a:effectLst/>
                <a:latin typeface="+mj-lt"/>
              </a:rPr>
              <a:t>S</a:t>
            </a:r>
            <a:r>
              <a:rPr lang="en-US" sz="2800" b="0" i="0" u="none" strike="noStrike" dirty="0">
                <a:solidFill>
                  <a:srgbClr val="007ABD"/>
                </a:solidFill>
                <a:effectLst/>
                <a:latin typeface="+mj-lt"/>
                <a:hlinkClick r:id="rId2"/>
              </a:rPr>
              <a:t>pending too much money</a:t>
            </a:r>
            <a:r>
              <a:rPr lang="en-US" sz="2800" b="0" i="0" dirty="0">
                <a:solidFill>
                  <a:srgbClr val="333745"/>
                </a:solidFill>
                <a:effectLst/>
                <a:latin typeface="+mj-lt"/>
              </a:rPr>
              <a:t> on their current provider/solution/products and want to reduce their spend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800" b="1" i="0" dirty="0">
                <a:solidFill>
                  <a:srgbClr val="333745"/>
                </a:solidFill>
                <a:effectLst/>
                <a:latin typeface="+mj-lt"/>
              </a:rPr>
              <a:t>Productivity Pain Points</a:t>
            </a:r>
            <a:r>
              <a:rPr lang="en-US" sz="2800" b="0" i="0" dirty="0">
                <a:solidFill>
                  <a:srgbClr val="333745"/>
                </a:solidFill>
                <a:effectLst/>
                <a:latin typeface="+mj-lt"/>
              </a:rPr>
              <a:t>: </a:t>
            </a:r>
            <a:r>
              <a:rPr lang="en-US" sz="2800" dirty="0">
                <a:solidFill>
                  <a:srgbClr val="007ABD"/>
                </a:solidFill>
                <a:latin typeface="+mj-lt"/>
              </a:rPr>
              <a:t>W</a:t>
            </a:r>
            <a:r>
              <a:rPr lang="en-US" sz="2800" b="0" i="0" u="none" strike="noStrike" dirty="0">
                <a:solidFill>
                  <a:srgbClr val="007ABD"/>
                </a:solidFill>
                <a:effectLst/>
                <a:latin typeface="+mj-lt"/>
                <a:hlinkClick r:id="rId3"/>
              </a:rPr>
              <a:t>asting too much time</a:t>
            </a:r>
            <a:r>
              <a:rPr lang="en-US" sz="2800" b="0" i="0" dirty="0">
                <a:solidFill>
                  <a:srgbClr val="333745"/>
                </a:solidFill>
                <a:effectLst/>
                <a:latin typeface="+mj-lt"/>
              </a:rPr>
              <a:t> using their current provider/solution/products or want to use their time more efficiently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800" b="1" i="0" dirty="0">
                <a:solidFill>
                  <a:srgbClr val="333745"/>
                </a:solidFill>
                <a:effectLst/>
                <a:latin typeface="+mj-lt"/>
              </a:rPr>
              <a:t>Process</a:t>
            </a:r>
            <a:r>
              <a:rPr lang="en-US" sz="2800" b="0" i="0" dirty="0">
                <a:solidFill>
                  <a:srgbClr val="333745"/>
                </a:solidFill>
                <a:effectLst/>
                <a:latin typeface="+mj-lt"/>
              </a:rPr>
              <a:t> </a:t>
            </a:r>
            <a:r>
              <a:rPr lang="en-US" sz="2800" b="1" i="0" dirty="0">
                <a:solidFill>
                  <a:srgbClr val="333745"/>
                </a:solidFill>
                <a:effectLst/>
                <a:latin typeface="+mj-lt"/>
              </a:rPr>
              <a:t>Pain Points</a:t>
            </a:r>
            <a:r>
              <a:rPr lang="en-US" sz="2800" b="0" i="0" dirty="0">
                <a:solidFill>
                  <a:srgbClr val="333745"/>
                </a:solidFill>
                <a:effectLst/>
                <a:latin typeface="+mj-lt"/>
              </a:rPr>
              <a:t>: Your prospects want to improve internal processes, such as assigning leads to sales reps or </a:t>
            </a:r>
            <a:r>
              <a:rPr lang="en-US" sz="2800" b="0" i="0" u="none" strike="noStrike" dirty="0">
                <a:solidFill>
                  <a:srgbClr val="007ABD"/>
                </a:solidFill>
                <a:effectLst/>
                <a:latin typeface="+mj-lt"/>
                <a:hlinkClick r:id="rId4"/>
              </a:rPr>
              <a:t>nurturing lower-priority leads</a:t>
            </a:r>
            <a:endParaRPr lang="en-US" sz="2800" b="0" i="0" dirty="0">
              <a:solidFill>
                <a:srgbClr val="333745"/>
              </a:solidFill>
              <a:effectLst/>
              <a:latin typeface="+mj-lt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800" b="1" i="0" dirty="0">
                <a:solidFill>
                  <a:srgbClr val="333745"/>
                </a:solidFill>
                <a:effectLst/>
                <a:latin typeface="+mj-lt"/>
              </a:rPr>
              <a:t>Support</a:t>
            </a:r>
            <a:r>
              <a:rPr lang="en-US" sz="2800" b="0" i="0" dirty="0">
                <a:solidFill>
                  <a:srgbClr val="333745"/>
                </a:solidFill>
                <a:effectLst/>
                <a:latin typeface="+mj-lt"/>
              </a:rPr>
              <a:t> </a:t>
            </a:r>
            <a:r>
              <a:rPr lang="en-US" sz="2800" b="1" i="0" dirty="0">
                <a:solidFill>
                  <a:srgbClr val="333745"/>
                </a:solidFill>
                <a:effectLst/>
                <a:latin typeface="+mj-lt"/>
              </a:rPr>
              <a:t>Pain Points</a:t>
            </a:r>
            <a:r>
              <a:rPr lang="en-US" sz="2800" b="0" i="0" dirty="0">
                <a:solidFill>
                  <a:srgbClr val="333745"/>
                </a:solidFill>
                <a:effectLst/>
                <a:latin typeface="+mj-lt"/>
              </a:rPr>
              <a:t>: Your prospects aren’t receiving the support they need at critical stages of the </a:t>
            </a:r>
            <a:r>
              <a:rPr lang="en-US" sz="2800" b="0" i="0" u="none" strike="noStrike" dirty="0">
                <a:solidFill>
                  <a:srgbClr val="007ABD"/>
                </a:solidFill>
                <a:effectLst/>
                <a:latin typeface="+mj-lt"/>
                <a:hlinkClick r:id="rId5"/>
              </a:rPr>
              <a:t>customer journey</a:t>
            </a:r>
            <a:r>
              <a:rPr lang="en-US" sz="2800" b="0" i="0" dirty="0">
                <a:solidFill>
                  <a:srgbClr val="333745"/>
                </a:solidFill>
                <a:effectLst/>
                <a:latin typeface="+mj-lt"/>
              </a:rPr>
              <a:t> or sales process</a:t>
            </a:r>
          </a:p>
        </p:txBody>
      </p:sp>
    </p:spTree>
    <p:extLst>
      <p:ext uri="{BB962C8B-B14F-4D97-AF65-F5344CB8AC3E}">
        <p14:creationId xmlns:p14="http://schemas.microsoft.com/office/powerpoint/2010/main" val="2049286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97F7B-FDD3-4B5C-A95F-ADA88E62A2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457200"/>
            <a:ext cx="7256860" cy="228600"/>
          </a:xfrm>
        </p:spPr>
        <p:txBody>
          <a:bodyPr>
            <a:noAutofit/>
          </a:bodyPr>
          <a:lstStyle/>
          <a:p>
            <a:r>
              <a:rPr lang="en-US" sz="3600" dirty="0"/>
              <a:t>What should we do 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AF3B67-11A6-42F0-965B-055DCCC2FA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14400"/>
            <a:ext cx="8915400" cy="4953000"/>
          </a:xfrm>
        </p:spPr>
        <p:txBody>
          <a:bodyPr>
            <a:normAutofit lnSpcReduction="10000"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2800" b="1" i="0" dirty="0">
                <a:solidFill>
                  <a:srgbClr val="333745"/>
                </a:solidFill>
                <a:effectLst/>
                <a:latin typeface="+mj-lt"/>
              </a:rPr>
              <a:t>Financial: </a:t>
            </a:r>
            <a:r>
              <a:rPr lang="en-US" sz="2800" b="0" i="0" dirty="0">
                <a:solidFill>
                  <a:srgbClr val="333745"/>
                </a:solidFill>
                <a:effectLst/>
                <a:latin typeface="+mj-lt"/>
              </a:rPr>
              <a:t>Emphasize lower price point (if applicable), highlight the average savings of your client base, use language that reiterates better ROI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800" b="1" i="0" dirty="0">
                <a:solidFill>
                  <a:srgbClr val="333745"/>
                </a:solidFill>
                <a:effectLst/>
                <a:latin typeface="+mj-lt"/>
              </a:rPr>
              <a:t>Productivity:</a:t>
            </a:r>
            <a:r>
              <a:rPr lang="en-US" sz="2800" b="0" i="0" dirty="0">
                <a:solidFill>
                  <a:srgbClr val="333745"/>
                </a:solidFill>
                <a:effectLst/>
                <a:latin typeface="+mj-lt"/>
              </a:rPr>
              <a:t> Highlight reductions in wasted time experienced by current customers, emphasize ease-of-use features (such as at-a-glance overviews or a centralized dashboard)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800" b="1" i="0" dirty="0">
                <a:solidFill>
                  <a:srgbClr val="333745"/>
                </a:solidFill>
                <a:effectLst/>
                <a:latin typeface="+mj-lt"/>
              </a:rPr>
              <a:t>Processes:</a:t>
            </a:r>
            <a:r>
              <a:rPr lang="en-US" sz="2800" b="0" i="0" dirty="0">
                <a:solidFill>
                  <a:srgbClr val="333745"/>
                </a:solidFill>
                <a:effectLst/>
                <a:latin typeface="+mj-lt"/>
              </a:rPr>
              <a:t> highlight how your product/service can make typically difficult/time-intensive tasks easier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800" b="1" i="0" dirty="0">
                <a:solidFill>
                  <a:srgbClr val="333745"/>
                </a:solidFill>
                <a:effectLst/>
                <a:latin typeface="+mj-lt"/>
              </a:rPr>
              <a:t>Support:</a:t>
            </a:r>
            <a:r>
              <a:rPr lang="en-US" sz="2800" b="0" i="0" dirty="0">
                <a:solidFill>
                  <a:srgbClr val="333745"/>
                </a:solidFill>
                <a:effectLst/>
                <a:latin typeface="+mj-lt"/>
              </a:rPr>
              <a:t> Help the prospect feel like a partner by highlighting your after-market support, use connecting language (“us,” “we” etc.) in your copy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0191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771" y="24033"/>
            <a:ext cx="9144000" cy="737967"/>
          </a:xfrm>
        </p:spPr>
        <p:txBody>
          <a:bodyPr>
            <a:noAutofit/>
          </a:bodyPr>
          <a:lstStyle/>
          <a:p>
            <a:r>
              <a:rPr lang="en-US" sz="3600" dirty="0"/>
              <a:t>1. Identify a point of pain in a target market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70360" y="762000"/>
            <a:ext cx="7200899" cy="5029201"/>
          </a:xfrm>
        </p:spPr>
        <p:txBody>
          <a:bodyPr/>
          <a:lstStyle/>
          <a:p>
            <a:r>
              <a:rPr lang="en-US" sz="3200" dirty="0" err="1"/>
              <a:t>Pikirkan</a:t>
            </a:r>
            <a:r>
              <a:rPr lang="en-US" sz="3200" dirty="0"/>
              <a:t> </a:t>
            </a:r>
            <a:r>
              <a:rPr lang="en-US" sz="3200" dirty="0" err="1"/>
              <a:t>siapa</a:t>
            </a:r>
            <a:r>
              <a:rPr lang="en-US" sz="3200" dirty="0"/>
              <a:t> target </a:t>
            </a:r>
            <a:r>
              <a:rPr lang="en-US" sz="3200" dirty="0" err="1"/>
              <a:t>pasar</a:t>
            </a:r>
            <a:r>
              <a:rPr lang="en-US" sz="3200" dirty="0"/>
              <a:t> </a:t>
            </a:r>
            <a:r>
              <a:rPr lang="en-US" sz="3200" dirty="0" err="1"/>
              <a:t>anda</a:t>
            </a:r>
            <a:endParaRPr lang="en-US" sz="3200" dirty="0"/>
          </a:p>
          <a:p>
            <a:r>
              <a:rPr lang="en-US" sz="3200" dirty="0" err="1"/>
              <a:t>Tentukan</a:t>
            </a:r>
            <a:r>
              <a:rPr lang="en-US" sz="3200" dirty="0"/>
              <a:t> </a:t>
            </a:r>
            <a:r>
              <a:rPr lang="en-US" sz="3200" dirty="0" err="1"/>
              <a:t>apakah</a:t>
            </a:r>
            <a:r>
              <a:rPr lang="en-US" sz="3200" dirty="0"/>
              <a:t> </a:t>
            </a:r>
            <a:r>
              <a:rPr lang="en-US" sz="3200" dirty="0" err="1"/>
              <a:t>masih</a:t>
            </a:r>
            <a:r>
              <a:rPr lang="en-US" sz="3200" dirty="0"/>
              <a:t> </a:t>
            </a:r>
            <a:r>
              <a:rPr lang="en-US" sz="3200" dirty="0" err="1"/>
              <a:t>ada</a:t>
            </a:r>
            <a:r>
              <a:rPr lang="en-US" sz="3200" dirty="0"/>
              <a:t> “point of pain”</a:t>
            </a:r>
          </a:p>
          <a:p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362200"/>
            <a:ext cx="8229600" cy="3429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53942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95" r="20045" b="4098"/>
          <a:stretch/>
        </p:blipFill>
        <p:spPr bwMode="auto">
          <a:xfrm>
            <a:off x="0" y="-93306"/>
            <a:ext cx="9144000" cy="58845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53871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A574FD-11A7-4AF6-B970-0AF82E711F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0360" y="304800"/>
            <a:ext cx="7945040" cy="761999"/>
          </a:xfrm>
        </p:spPr>
        <p:txBody>
          <a:bodyPr/>
          <a:lstStyle/>
          <a:p>
            <a:r>
              <a:rPr lang="en-US" dirty="0"/>
              <a:t>How to identity You Customer point of paint?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6ED91E-8C54-44F6-B574-947965B742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0360" y="1371600"/>
            <a:ext cx="7200899" cy="4419601"/>
          </a:xfrm>
        </p:spPr>
        <p:txBody>
          <a:bodyPr>
            <a:noAutofit/>
          </a:bodyPr>
          <a:lstStyle/>
          <a:p>
            <a:pPr algn="l">
              <a:buFont typeface="+mj-lt"/>
              <a:buAutoNum type="arabicPeriod"/>
            </a:pPr>
            <a:r>
              <a:rPr lang="en-US" sz="2800" b="0" i="0" dirty="0">
                <a:solidFill>
                  <a:srgbClr val="202124"/>
                </a:solidFill>
                <a:effectLst/>
                <a:latin typeface="+mj-lt"/>
              </a:rPr>
              <a:t>Survey Customers with the Right Questions. Most often you'd think, what can be so difficult about sending out a survey to your customers. ...</a:t>
            </a:r>
          </a:p>
          <a:p>
            <a:pPr algn="l">
              <a:buFont typeface="+mj-lt"/>
              <a:buAutoNum type="arabicPeriod"/>
            </a:pPr>
            <a:r>
              <a:rPr lang="en-US" sz="2800" b="0" i="0" dirty="0">
                <a:solidFill>
                  <a:srgbClr val="202124"/>
                </a:solidFill>
                <a:effectLst/>
                <a:latin typeface="+mj-lt"/>
              </a:rPr>
              <a:t>Get your Sales Team Talking. ...</a:t>
            </a:r>
          </a:p>
          <a:p>
            <a:pPr algn="l">
              <a:buFont typeface="+mj-lt"/>
              <a:buAutoNum type="arabicPeriod"/>
            </a:pPr>
            <a:r>
              <a:rPr lang="en-US" sz="2800" b="0" i="0" dirty="0">
                <a:solidFill>
                  <a:srgbClr val="202124"/>
                </a:solidFill>
                <a:effectLst/>
                <a:latin typeface="+mj-lt"/>
              </a:rPr>
              <a:t>Check Out Online Reviews. ...</a:t>
            </a:r>
          </a:p>
          <a:p>
            <a:pPr algn="l">
              <a:buFont typeface="+mj-lt"/>
              <a:buAutoNum type="arabicPeriod"/>
            </a:pPr>
            <a:r>
              <a:rPr lang="en-US" sz="2800" b="0" i="0" dirty="0">
                <a:solidFill>
                  <a:srgbClr val="202124"/>
                </a:solidFill>
                <a:effectLst/>
                <a:latin typeface="+mj-lt"/>
              </a:rPr>
              <a:t>Take a Look at Your Competitors.</a:t>
            </a:r>
          </a:p>
          <a:p>
            <a:pPr marL="34290" indent="0">
              <a:buNone/>
            </a:pPr>
            <a:br>
              <a:rPr lang="en-US" sz="2800" b="0" i="0" dirty="0">
                <a:solidFill>
                  <a:srgbClr val="202124"/>
                </a:solidFill>
                <a:effectLst/>
                <a:latin typeface="+mj-lt"/>
              </a:rPr>
            </a:br>
            <a:endParaRPr lang="en-US" sz="2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47599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5" t="13729" r="2878" b="3893"/>
          <a:stretch/>
        </p:blipFill>
        <p:spPr bwMode="auto">
          <a:xfrm>
            <a:off x="9331" y="-384451"/>
            <a:ext cx="9144000" cy="61756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118BE6C-A654-4C03-B5EE-1EF0220D9B70}"/>
              </a:ext>
            </a:extLst>
          </p:cNvPr>
          <p:cNvSpPr txBox="1"/>
          <p:nvPr/>
        </p:nvSpPr>
        <p:spPr>
          <a:xfrm>
            <a:off x="6553200" y="-67412"/>
            <a:ext cx="4609474" cy="3561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714" dirty="0"/>
              <a:t>(</a:t>
            </a:r>
            <a:r>
              <a:rPr lang="en-US" sz="1714" dirty="0" err="1"/>
              <a:t>hlm</a:t>
            </a:r>
            <a:r>
              <a:rPr lang="en-US" sz="1714" dirty="0"/>
              <a:t>. 57)</a:t>
            </a:r>
          </a:p>
        </p:txBody>
      </p:sp>
    </p:spTree>
    <p:extLst>
      <p:ext uri="{BB962C8B-B14F-4D97-AF65-F5344CB8AC3E}">
        <p14:creationId xmlns:p14="http://schemas.microsoft.com/office/powerpoint/2010/main" val="2702130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Internetan\Desktop\kewirausahaan\pic slide\birchbox_cosmeticcase_gwp_04_900x900_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10200" y="3048000"/>
            <a:ext cx="3467100" cy="236220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0360" y="304800"/>
            <a:ext cx="7200900" cy="533400"/>
          </a:xfrm>
        </p:spPr>
        <p:txBody>
          <a:bodyPr>
            <a:normAutofit/>
          </a:bodyPr>
          <a:lstStyle/>
          <a:p>
            <a:r>
              <a:rPr lang="en-US" sz="3200" dirty="0"/>
              <a:t>Birchbox Case (hlm. </a:t>
            </a:r>
            <a:r>
              <a:rPr lang="en-US" sz="3200"/>
              <a:t>48)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70360" y="1295400"/>
            <a:ext cx="7200899" cy="4495801"/>
          </a:xfrm>
        </p:spPr>
        <p:txBody>
          <a:bodyPr>
            <a:normAutofit/>
          </a:bodyPr>
          <a:lstStyle/>
          <a:p>
            <a:r>
              <a:rPr lang="en-US" sz="3200" b="1" dirty="0" err="1"/>
              <a:t>Bisnis</a:t>
            </a:r>
            <a:r>
              <a:rPr lang="en-US" sz="3200" b="1" dirty="0"/>
              <a:t> </a:t>
            </a:r>
            <a:r>
              <a:rPr lang="en-US" sz="3200" b="1" dirty="0" err="1"/>
              <a:t>apakah</a:t>
            </a:r>
            <a:r>
              <a:rPr lang="en-US" sz="3200" b="1" dirty="0"/>
              <a:t> </a:t>
            </a:r>
            <a:r>
              <a:rPr lang="en-US" sz="3200" b="1" dirty="0" err="1"/>
              <a:t>ini</a:t>
            </a:r>
            <a:r>
              <a:rPr lang="en-US" sz="3200" b="1" dirty="0"/>
              <a:t>?</a:t>
            </a:r>
          </a:p>
          <a:p>
            <a:r>
              <a:rPr lang="en-US" sz="3200" b="1" dirty="0" err="1"/>
              <a:t>Apa</a:t>
            </a:r>
            <a:r>
              <a:rPr lang="en-US" sz="3200" b="1" dirty="0"/>
              <a:t> yang </a:t>
            </a:r>
            <a:r>
              <a:rPr lang="en-US" sz="3200" b="1" dirty="0" err="1"/>
              <a:t>dilakukan</a:t>
            </a:r>
            <a:r>
              <a:rPr lang="en-US" sz="3200" b="1" dirty="0"/>
              <a:t> </a:t>
            </a:r>
            <a:r>
              <a:rPr lang="en-US" sz="3200" b="1" dirty="0" err="1"/>
              <a:t>untuk</a:t>
            </a:r>
            <a:r>
              <a:rPr lang="en-US" sz="3200" b="1" dirty="0"/>
              <a:t> </a:t>
            </a:r>
            <a:r>
              <a:rPr lang="en-US" sz="3200" b="1" dirty="0" err="1"/>
              <a:t>menarik</a:t>
            </a:r>
            <a:r>
              <a:rPr lang="en-US" sz="3200" b="1" dirty="0"/>
              <a:t> </a:t>
            </a:r>
            <a:r>
              <a:rPr lang="en-US" sz="3200" b="1" dirty="0" err="1"/>
              <a:t>konsumennya</a:t>
            </a:r>
            <a:r>
              <a:rPr lang="en-US" sz="3200" b="1" dirty="0"/>
              <a:t>?</a:t>
            </a:r>
          </a:p>
          <a:p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868403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Internetan\Desktop\kewirausahaan\pic slide\Products-Services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324600" y="4038600"/>
            <a:ext cx="2667000" cy="182880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8600"/>
            <a:ext cx="7753350" cy="609600"/>
          </a:xfrm>
        </p:spPr>
        <p:txBody>
          <a:bodyPr/>
          <a:lstStyle/>
          <a:p>
            <a:r>
              <a:rPr lang="en-US" dirty="0"/>
              <a:t>2</a:t>
            </a:r>
            <a:r>
              <a:rPr lang="en-US" sz="3600" dirty="0"/>
              <a:t>. Innovate a Product or Service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7772400" cy="4953000"/>
          </a:xfrm>
        </p:spPr>
        <p:txBody>
          <a:bodyPr/>
          <a:lstStyle/>
          <a:p>
            <a:r>
              <a:rPr lang="en-US" sz="3200" dirty="0">
                <a:solidFill>
                  <a:schemeClr val="tx2"/>
                </a:solidFill>
              </a:rPr>
              <a:t>Both an art and a science</a:t>
            </a:r>
          </a:p>
          <a:p>
            <a:r>
              <a:rPr lang="en-US" sz="3200" dirty="0" err="1">
                <a:solidFill>
                  <a:schemeClr val="tx2"/>
                </a:solidFill>
              </a:rPr>
              <a:t>Teknik</a:t>
            </a:r>
            <a:r>
              <a:rPr lang="en-US" sz="3200" dirty="0">
                <a:solidFill>
                  <a:schemeClr val="tx2"/>
                </a:solidFill>
              </a:rPr>
              <a:t> </a:t>
            </a:r>
            <a:r>
              <a:rPr lang="en-US" sz="3200" dirty="0" err="1">
                <a:solidFill>
                  <a:schemeClr val="tx2"/>
                </a:solidFill>
              </a:rPr>
              <a:t>melakukan</a:t>
            </a:r>
            <a:r>
              <a:rPr lang="en-US" sz="3200" dirty="0">
                <a:solidFill>
                  <a:schemeClr val="tx2"/>
                </a:solidFill>
              </a:rPr>
              <a:t> </a:t>
            </a:r>
            <a:r>
              <a:rPr lang="en-US" sz="3200" dirty="0" err="1">
                <a:solidFill>
                  <a:schemeClr val="tx2"/>
                </a:solidFill>
              </a:rPr>
              <a:t>inovasi</a:t>
            </a:r>
            <a:r>
              <a:rPr lang="en-US" sz="3200" dirty="0">
                <a:solidFill>
                  <a:schemeClr val="tx2"/>
                </a:solidFill>
              </a:rPr>
              <a:t> </a:t>
            </a:r>
            <a:r>
              <a:rPr lang="en-US" sz="3200" dirty="0" err="1">
                <a:solidFill>
                  <a:schemeClr val="tx2"/>
                </a:solidFill>
              </a:rPr>
              <a:t>produk</a:t>
            </a:r>
            <a:r>
              <a:rPr lang="en-US" sz="3200" dirty="0">
                <a:solidFill>
                  <a:schemeClr val="tx2"/>
                </a:solidFill>
              </a:rPr>
              <a:t>/</a:t>
            </a:r>
            <a:r>
              <a:rPr lang="en-US" sz="3200" dirty="0" err="1">
                <a:solidFill>
                  <a:schemeClr val="tx2"/>
                </a:solidFill>
              </a:rPr>
              <a:t>jasa</a:t>
            </a:r>
            <a:r>
              <a:rPr lang="en-US" sz="3200" dirty="0">
                <a:solidFill>
                  <a:schemeClr val="tx2"/>
                </a:solidFill>
              </a:rPr>
              <a:t>:</a:t>
            </a:r>
          </a:p>
          <a:p>
            <a:pPr lvl="1"/>
            <a:r>
              <a:rPr lang="en-US" sz="3200" dirty="0">
                <a:solidFill>
                  <a:schemeClr val="tx2"/>
                </a:solidFill>
              </a:rPr>
              <a:t>“Look at what is bugging you”</a:t>
            </a:r>
          </a:p>
          <a:p>
            <a:pPr lvl="1"/>
            <a:r>
              <a:rPr lang="en-US" sz="3200" dirty="0">
                <a:solidFill>
                  <a:schemeClr val="tx2"/>
                </a:solidFill>
              </a:rPr>
              <a:t>“Be present in life”</a:t>
            </a:r>
          </a:p>
          <a:p>
            <a:pPr lvl="1"/>
            <a:r>
              <a:rPr lang="en-US" sz="3200" dirty="0">
                <a:solidFill>
                  <a:schemeClr val="tx2"/>
                </a:solidFill>
              </a:rPr>
              <a:t>“Let your subconscious do the work”</a:t>
            </a:r>
          </a:p>
          <a:p>
            <a:pPr lvl="1"/>
            <a:r>
              <a:rPr lang="en-US" sz="3200" dirty="0">
                <a:solidFill>
                  <a:schemeClr val="tx2"/>
                </a:solidFill>
              </a:rPr>
              <a:t>“Attack practical problems”</a:t>
            </a:r>
          </a:p>
          <a:p>
            <a:pPr lvl="1"/>
            <a:r>
              <a:rPr lang="en-US" sz="3200" dirty="0">
                <a:solidFill>
                  <a:schemeClr val="tx2"/>
                </a:solidFill>
              </a:rPr>
              <a:t>“Think big”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2914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Internetan\Desktop\kewirausahaan\pic slide\Coffee_Joulies_Kickstarter_Shopify_Blog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600200"/>
            <a:ext cx="9144000" cy="5280660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 bwMode="auto">
          <a:xfrm>
            <a:off x="398859" y="2285999"/>
            <a:ext cx="7772400" cy="24384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d-ID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0360" y="304800"/>
            <a:ext cx="7200900" cy="640702"/>
          </a:xfrm>
        </p:spPr>
        <p:txBody>
          <a:bodyPr>
            <a:normAutofit/>
          </a:bodyPr>
          <a:lstStyle/>
          <a:p>
            <a:r>
              <a:rPr lang="en-US" sz="3200" dirty="0"/>
              <a:t>Coffee Joulies Case (hlm. </a:t>
            </a:r>
            <a:r>
              <a:rPr lang="en-US" sz="3200"/>
              <a:t>58)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70360" y="2514601"/>
            <a:ext cx="7200899" cy="3276600"/>
          </a:xfrm>
        </p:spPr>
        <p:txBody>
          <a:bodyPr>
            <a:normAutofit/>
          </a:bodyPr>
          <a:lstStyle/>
          <a:p>
            <a:r>
              <a:rPr lang="en-US" sz="3600" dirty="0" err="1">
                <a:solidFill>
                  <a:schemeClr val="bg1"/>
                </a:solidFill>
              </a:rPr>
              <a:t>Apa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dirty="0" err="1">
                <a:solidFill>
                  <a:schemeClr val="bg1"/>
                </a:solidFill>
              </a:rPr>
              <a:t>masalah</a:t>
            </a:r>
            <a:r>
              <a:rPr lang="en-US" sz="3600" dirty="0">
                <a:solidFill>
                  <a:schemeClr val="bg1"/>
                </a:solidFill>
              </a:rPr>
              <a:t> yang </a:t>
            </a:r>
            <a:r>
              <a:rPr lang="en-US" sz="3600" dirty="0" err="1">
                <a:solidFill>
                  <a:schemeClr val="bg1"/>
                </a:solidFill>
              </a:rPr>
              <a:t>dipecahkan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dirty="0" err="1">
                <a:solidFill>
                  <a:schemeClr val="bg1"/>
                </a:solidFill>
              </a:rPr>
              <a:t>oleh</a:t>
            </a:r>
            <a:r>
              <a:rPr lang="en-US" sz="3600" dirty="0">
                <a:solidFill>
                  <a:schemeClr val="bg1"/>
                </a:solidFill>
              </a:rPr>
              <a:t> Coffee </a:t>
            </a:r>
            <a:r>
              <a:rPr lang="en-US" sz="3600" dirty="0" err="1">
                <a:solidFill>
                  <a:schemeClr val="bg1"/>
                </a:solidFill>
              </a:rPr>
              <a:t>Joulies</a:t>
            </a:r>
            <a:r>
              <a:rPr lang="en-US" sz="3600" dirty="0">
                <a:solidFill>
                  <a:schemeClr val="bg1"/>
                </a:solidFill>
              </a:rPr>
              <a:t>?</a:t>
            </a:r>
          </a:p>
          <a:p>
            <a:r>
              <a:rPr lang="en-US" sz="3600" dirty="0" err="1">
                <a:solidFill>
                  <a:schemeClr val="bg1"/>
                </a:solidFill>
              </a:rPr>
              <a:t>Inovatif</a:t>
            </a:r>
            <a:r>
              <a:rPr lang="en-US" sz="3600" dirty="0">
                <a:solidFill>
                  <a:schemeClr val="bg1"/>
                </a:solidFill>
              </a:rPr>
              <a:t>? </a:t>
            </a:r>
            <a:r>
              <a:rPr lang="en-US" sz="3600" dirty="0" err="1">
                <a:solidFill>
                  <a:schemeClr val="bg1"/>
                </a:solidFill>
              </a:rPr>
              <a:t>Kenapa</a:t>
            </a:r>
            <a:r>
              <a:rPr lang="en-US" sz="3600" dirty="0">
                <a:solidFill>
                  <a:schemeClr val="bg1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87573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 l="10625" t="13000" r="10625" b="13000"/>
          <a:stretch>
            <a:fillRect/>
          </a:stretch>
        </p:blipFill>
        <p:spPr bwMode="auto">
          <a:xfrm>
            <a:off x="0" y="273698"/>
            <a:ext cx="8991600" cy="53702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randomBar dir="vert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0360" y="304800"/>
            <a:ext cx="7200900" cy="609600"/>
          </a:xfrm>
        </p:spPr>
        <p:txBody>
          <a:bodyPr>
            <a:normAutofit/>
          </a:bodyPr>
          <a:lstStyle/>
          <a:p>
            <a:r>
              <a:rPr lang="en-US" sz="3200" b="1" dirty="0"/>
              <a:t>Customer Validation Process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1" y="990600"/>
            <a:ext cx="7772400" cy="472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74999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Internetan\Desktop\kewirausahaan\pic slide\BusinessIntelligence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3603171"/>
            <a:ext cx="9144000" cy="327660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0" y="152401"/>
            <a:ext cx="7200900" cy="761999"/>
          </a:xfrm>
        </p:spPr>
        <p:txBody>
          <a:bodyPr>
            <a:normAutofit/>
          </a:bodyPr>
          <a:lstStyle/>
          <a:p>
            <a:r>
              <a:rPr lang="en-US" sz="3200" b="1" dirty="0"/>
              <a:t>3. Test Business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70360" y="1219200"/>
            <a:ext cx="7200899" cy="4572001"/>
          </a:xfrm>
        </p:spPr>
        <p:txBody>
          <a:bodyPr>
            <a:normAutofit/>
          </a:bodyPr>
          <a:lstStyle/>
          <a:p>
            <a:r>
              <a:rPr lang="en-US" sz="3200" dirty="0" err="1">
                <a:solidFill>
                  <a:schemeClr val="tx2"/>
                </a:solidFill>
              </a:rPr>
              <a:t>Memeriksa</a:t>
            </a:r>
            <a:r>
              <a:rPr lang="en-US" sz="3200" dirty="0">
                <a:solidFill>
                  <a:schemeClr val="tx2"/>
                </a:solidFill>
              </a:rPr>
              <a:t> </a:t>
            </a:r>
            <a:r>
              <a:rPr lang="en-US" sz="3200" dirty="0" err="1">
                <a:solidFill>
                  <a:schemeClr val="tx2"/>
                </a:solidFill>
              </a:rPr>
              <a:t>apakah</a:t>
            </a:r>
            <a:r>
              <a:rPr lang="en-US" sz="3200" dirty="0">
                <a:solidFill>
                  <a:schemeClr val="tx2"/>
                </a:solidFill>
              </a:rPr>
              <a:t> </a:t>
            </a:r>
            <a:r>
              <a:rPr lang="en-US" sz="3200" dirty="0" err="1">
                <a:solidFill>
                  <a:schemeClr val="tx2"/>
                </a:solidFill>
              </a:rPr>
              <a:t>bisa</a:t>
            </a:r>
            <a:r>
              <a:rPr lang="en-US" sz="3200" dirty="0">
                <a:solidFill>
                  <a:schemeClr val="tx2"/>
                </a:solidFill>
              </a:rPr>
              <a:t> </a:t>
            </a:r>
            <a:r>
              <a:rPr lang="en-US" sz="3200" dirty="0" err="1">
                <a:solidFill>
                  <a:schemeClr val="tx2"/>
                </a:solidFill>
              </a:rPr>
              <a:t>menghasilkan</a:t>
            </a:r>
            <a:r>
              <a:rPr lang="en-US" sz="3200" dirty="0">
                <a:solidFill>
                  <a:schemeClr val="tx2"/>
                </a:solidFill>
              </a:rPr>
              <a:t> </a:t>
            </a:r>
            <a:r>
              <a:rPr lang="en-US" sz="3200" dirty="0" err="1">
                <a:solidFill>
                  <a:schemeClr val="tx2"/>
                </a:solidFill>
              </a:rPr>
              <a:t>uang</a:t>
            </a:r>
            <a:endParaRPr lang="en-US" sz="3200" dirty="0">
              <a:solidFill>
                <a:schemeClr val="tx2"/>
              </a:solidFill>
            </a:endParaRPr>
          </a:p>
          <a:p>
            <a:r>
              <a:rPr lang="en-US" sz="3200" dirty="0" err="1">
                <a:solidFill>
                  <a:schemeClr val="tx2"/>
                </a:solidFill>
              </a:rPr>
              <a:t>Baik</a:t>
            </a:r>
            <a:r>
              <a:rPr lang="en-US" sz="3200" dirty="0">
                <a:solidFill>
                  <a:schemeClr val="tx2"/>
                </a:solidFill>
              </a:rPr>
              <a:t> </a:t>
            </a:r>
            <a:r>
              <a:rPr lang="en-US" sz="3200" dirty="0" err="1">
                <a:solidFill>
                  <a:schemeClr val="tx2"/>
                </a:solidFill>
              </a:rPr>
              <a:t>langsung</a:t>
            </a:r>
            <a:r>
              <a:rPr lang="en-US" sz="3200" dirty="0">
                <a:solidFill>
                  <a:schemeClr val="tx2"/>
                </a:solidFill>
              </a:rPr>
              <a:t> </a:t>
            </a:r>
            <a:r>
              <a:rPr lang="en-US" sz="3200" dirty="0" err="1">
                <a:solidFill>
                  <a:schemeClr val="tx2"/>
                </a:solidFill>
              </a:rPr>
              <a:t>dari</a:t>
            </a:r>
            <a:r>
              <a:rPr lang="en-US" sz="3200" dirty="0">
                <a:solidFill>
                  <a:schemeClr val="tx2"/>
                </a:solidFill>
              </a:rPr>
              <a:t> </a:t>
            </a:r>
            <a:r>
              <a:rPr lang="en-US" sz="3200" dirty="0" err="1">
                <a:solidFill>
                  <a:schemeClr val="tx2"/>
                </a:solidFill>
              </a:rPr>
              <a:t>produk</a:t>
            </a:r>
            <a:r>
              <a:rPr lang="en-US" sz="3200" dirty="0">
                <a:solidFill>
                  <a:schemeClr val="tx2"/>
                </a:solidFill>
              </a:rPr>
              <a:t>/</a:t>
            </a:r>
            <a:r>
              <a:rPr lang="en-US" sz="3200" dirty="0" err="1">
                <a:solidFill>
                  <a:schemeClr val="tx2"/>
                </a:solidFill>
              </a:rPr>
              <a:t>jasa</a:t>
            </a:r>
            <a:r>
              <a:rPr lang="en-US" sz="3200" dirty="0">
                <a:solidFill>
                  <a:schemeClr val="tx2"/>
                </a:solidFill>
              </a:rPr>
              <a:t> </a:t>
            </a:r>
            <a:r>
              <a:rPr lang="en-US" sz="3200" dirty="0" err="1">
                <a:solidFill>
                  <a:schemeClr val="tx2"/>
                </a:solidFill>
              </a:rPr>
              <a:t>atau</a:t>
            </a:r>
            <a:r>
              <a:rPr lang="en-US" sz="3200" dirty="0">
                <a:solidFill>
                  <a:schemeClr val="tx2"/>
                </a:solidFill>
              </a:rPr>
              <a:t> </a:t>
            </a:r>
            <a:r>
              <a:rPr lang="en-US" sz="3200" dirty="0" err="1">
                <a:solidFill>
                  <a:schemeClr val="tx2"/>
                </a:solidFill>
              </a:rPr>
              <a:t>dari</a:t>
            </a:r>
            <a:r>
              <a:rPr lang="en-US" sz="3200" dirty="0">
                <a:solidFill>
                  <a:schemeClr val="tx2"/>
                </a:solidFill>
              </a:rPr>
              <a:t> </a:t>
            </a:r>
            <a:r>
              <a:rPr lang="en-US" sz="3200" dirty="0" err="1">
                <a:solidFill>
                  <a:schemeClr val="tx2"/>
                </a:solidFill>
              </a:rPr>
              <a:t>komersial</a:t>
            </a:r>
            <a:r>
              <a:rPr lang="en-US" sz="3200" dirty="0">
                <a:solidFill>
                  <a:schemeClr val="tx2"/>
                </a:solidFill>
              </a:rPr>
              <a:t> (ads)</a:t>
            </a:r>
          </a:p>
        </p:txBody>
      </p:sp>
    </p:spTree>
    <p:extLst>
      <p:ext uri="{BB962C8B-B14F-4D97-AF65-F5344CB8AC3E}">
        <p14:creationId xmlns:p14="http://schemas.microsoft.com/office/powerpoint/2010/main" val="102092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0360" y="304800"/>
            <a:ext cx="7200900" cy="304800"/>
          </a:xfrm>
        </p:spPr>
        <p:txBody>
          <a:bodyPr>
            <a:noAutofit/>
          </a:bodyPr>
          <a:lstStyle/>
          <a:p>
            <a:r>
              <a:rPr lang="en-US" sz="3200" b="1" dirty="0"/>
              <a:t>Business Models (</a:t>
            </a:r>
            <a:r>
              <a:rPr lang="en-US" sz="3200" b="1" dirty="0" err="1"/>
              <a:t>baca</a:t>
            </a:r>
            <a:r>
              <a:rPr lang="en-US" sz="3200" b="1" dirty="0"/>
              <a:t> </a:t>
            </a:r>
            <a:r>
              <a:rPr lang="en-US" sz="3200" b="1" dirty="0" err="1"/>
              <a:t>hlm</a:t>
            </a:r>
            <a:r>
              <a:rPr lang="en-US" sz="3200" b="1" dirty="0"/>
              <a:t>. 52)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609600"/>
            <a:ext cx="8843009" cy="624840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000" dirty="0"/>
              <a:t>Pay as you go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000" dirty="0"/>
              <a:t>Freemium</a:t>
            </a:r>
            <a:r>
              <a:rPr lang="en-US" sz="3000" dirty="0">
                <a:sym typeface="Wingdings" panose="05000000000000000000" pitchFamily="2" charset="2"/>
              </a:rPr>
              <a:t> </a:t>
            </a:r>
            <a:r>
              <a:rPr lang="en-US" sz="3000" dirty="0" err="1">
                <a:sym typeface="Wingdings" panose="05000000000000000000" pitchFamily="2" charset="2"/>
              </a:rPr>
              <a:t>dropbox</a:t>
            </a:r>
            <a:endParaRPr lang="en-US" sz="3000" dirty="0"/>
          </a:p>
          <a:p>
            <a:pPr marL="514350" indent="-514350">
              <a:buFont typeface="+mj-lt"/>
              <a:buAutoNum type="arabicPeriod"/>
            </a:pPr>
            <a:r>
              <a:rPr lang="en-US" sz="3000" dirty="0"/>
              <a:t>Billable hours</a:t>
            </a:r>
            <a:r>
              <a:rPr lang="en-US" sz="3000" dirty="0">
                <a:sym typeface="Wingdings" panose="05000000000000000000" pitchFamily="2" charset="2"/>
              </a:rPr>
              <a:t> fee per hour</a:t>
            </a:r>
            <a:endParaRPr lang="en-US" sz="3000" dirty="0"/>
          </a:p>
          <a:p>
            <a:pPr marL="514350" indent="-514350">
              <a:buFont typeface="+mj-lt"/>
              <a:buAutoNum type="arabicPeriod"/>
            </a:pPr>
            <a:r>
              <a:rPr lang="en-US" sz="3000" dirty="0"/>
              <a:t>Advertising based</a:t>
            </a:r>
            <a:r>
              <a:rPr lang="en-US" sz="3000" dirty="0">
                <a:sym typeface="Wingdings" panose="05000000000000000000" pitchFamily="2" charset="2"/>
              </a:rPr>
              <a:t> no charge, </a:t>
            </a:r>
            <a:r>
              <a:rPr lang="en-US" sz="3000" dirty="0" err="1">
                <a:sym typeface="Wingdings" panose="05000000000000000000" pitchFamily="2" charset="2"/>
              </a:rPr>
              <a:t>adv</a:t>
            </a:r>
            <a:r>
              <a:rPr lang="en-US" sz="3000" dirty="0">
                <a:sym typeface="Wingdings" panose="05000000000000000000" pitchFamily="2" charset="2"/>
              </a:rPr>
              <a:t> fee</a:t>
            </a:r>
            <a:endParaRPr lang="en-US" sz="3000" dirty="0"/>
          </a:p>
          <a:p>
            <a:pPr marL="514350" indent="-514350">
              <a:buFont typeface="+mj-lt"/>
              <a:buAutoNum type="arabicPeriod"/>
            </a:pPr>
            <a:r>
              <a:rPr lang="en-US" sz="3000" dirty="0"/>
              <a:t>Subscription pricing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000" dirty="0"/>
              <a:t>Distributor or reseller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000" dirty="0"/>
              <a:t>Retailer/Wholesaler: Amazon, Fab and Gilt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000" dirty="0"/>
              <a:t>Landlord-Leaser-Licensor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000" dirty="0"/>
              <a:t>Broker</a:t>
            </a:r>
            <a:r>
              <a:rPr lang="en-US" sz="3000" dirty="0">
                <a:sym typeface="Wingdings" panose="05000000000000000000" pitchFamily="2" charset="2"/>
              </a:rPr>
              <a:t> </a:t>
            </a:r>
            <a:r>
              <a:rPr lang="en-US" sz="3000" dirty="0" err="1">
                <a:sym typeface="Wingdings" panose="05000000000000000000" pitchFamily="2" charset="2"/>
              </a:rPr>
              <a:t>tidak</a:t>
            </a:r>
            <a:r>
              <a:rPr lang="en-US" sz="3000" dirty="0">
                <a:sym typeface="Wingdings" panose="05000000000000000000" pitchFamily="2" charset="2"/>
              </a:rPr>
              <a:t> </a:t>
            </a:r>
            <a:r>
              <a:rPr lang="en-US" sz="3000" dirty="0" err="1">
                <a:sym typeface="Wingdings" panose="05000000000000000000" pitchFamily="2" charset="2"/>
              </a:rPr>
              <a:t>beli</a:t>
            </a:r>
            <a:r>
              <a:rPr lang="en-US" sz="3000" dirty="0">
                <a:sym typeface="Wingdings" panose="05000000000000000000" pitchFamily="2" charset="2"/>
              </a:rPr>
              <a:t>/</a:t>
            </a:r>
            <a:r>
              <a:rPr lang="en-US" sz="3000" dirty="0" err="1">
                <a:sym typeface="Wingdings" panose="05000000000000000000" pitchFamily="2" charset="2"/>
              </a:rPr>
              <a:t>jual</a:t>
            </a:r>
            <a:r>
              <a:rPr lang="en-US" sz="3000" dirty="0">
                <a:sym typeface="Wingdings" panose="05000000000000000000" pitchFamily="2" charset="2"/>
              </a:rPr>
              <a:t> </a:t>
            </a:r>
            <a:r>
              <a:rPr lang="en-US" sz="3000" dirty="0" err="1">
                <a:sym typeface="Wingdings" panose="05000000000000000000" pitchFamily="2" charset="2"/>
              </a:rPr>
              <a:t>tp</a:t>
            </a:r>
            <a:r>
              <a:rPr lang="en-US" sz="3000" dirty="0">
                <a:sym typeface="Wingdings" panose="05000000000000000000" pitchFamily="2" charset="2"/>
              </a:rPr>
              <a:t> </a:t>
            </a:r>
            <a:r>
              <a:rPr lang="en-US" sz="3000" dirty="0" err="1">
                <a:sym typeface="Wingdings" panose="05000000000000000000" pitchFamily="2" charset="2"/>
              </a:rPr>
              <a:t>fasilitasi</a:t>
            </a:r>
            <a:r>
              <a:rPr lang="en-US" sz="3000" dirty="0">
                <a:sym typeface="Wingdings" panose="05000000000000000000" pitchFamily="2" charset="2"/>
              </a:rPr>
              <a:t> buyer </a:t>
            </a:r>
            <a:r>
              <a:rPr lang="en-US" sz="3000" dirty="0" err="1">
                <a:sym typeface="Wingdings" panose="05000000000000000000" pitchFamily="2" charset="2"/>
              </a:rPr>
              <a:t>dan</a:t>
            </a:r>
            <a:r>
              <a:rPr lang="en-US" sz="3000" dirty="0">
                <a:sym typeface="Wingdings" panose="05000000000000000000" pitchFamily="2" charset="2"/>
              </a:rPr>
              <a:t> seller</a:t>
            </a:r>
            <a:endParaRPr lang="en-US" sz="3000" dirty="0"/>
          </a:p>
          <a:p>
            <a:pPr marL="514350" indent="-514350">
              <a:buFont typeface="+mj-lt"/>
              <a:buAutoNum type="arabicPeriod"/>
            </a:pPr>
            <a:endParaRPr lang="en-US" sz="2400" dirty="0"/>
          </a:p>
        </p:txBody>
      </p:sp>
      <p:sp>
        <p:nvSpPr>
          <p:cNvPr id="4" name="Oval 3"/>
          <p:cNvSpPr/>
          <p:nvPr/>
        </p:nvSpPr>
        <p:spPr bwMode="auto">
          <a:xfrm>
            <a:off x="6709410" y="-15240"/>
            <a:ext cx="2362200" cy="268224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howcard Gothic" panose="04020904020102020604" pitchFamily="82" charset="0"/>
              </a:rPr>
              <a:t>Use the business model canvas (</a:t>
            </a:r>
            <a:r>
              <a:rPr kumimoji="0" 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howcard Gothic" panose="04020904020102020604" pitchFamily="82" charset="0"/>
              </a:rPr>
              <a:t>materi</a:t>
            </a: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howcard Gothic" panose="04020904020102020604" pitchFamily="82" charset="0"/>
              </a:rPr>
              <a:t> 3)</a:t>
            </a:r>
          </a:p>
        </p:txBody>
      </p:sp>
    </p:spTree>
    <p:extLst>
      <p:ext uri="{BB962C8B-B14F-4D97-AF65-F5344CB8AC3E}">
        <p14:creationId xmlns:p14="http://schemas.microsoft.com/office/powerpoint/2010/main" val="1657708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Internetan\Desktop\kewirausahaan\pic slide\home-guy.png"/>
          <p:cNvPicPr>
            <a:picLocks noChangeAspect="1" noChangeArrowheads="1"/>
          </p:cNvPicPr>
          <p:nvPr/>
        </p:nvPicPr>
        <p:blipFill rotWithShape="1">
          <a:blip r:embed="rId2" cstate="print"/>
          <a:srcRect t="12921" b="18827"/>
          <a:stretch/>
        </p:blipFill>
        <p:spPr bwMode="auto">
          <a:xfrm>
            <a:off x="20" y="1"/>
            <a:ext cx="4918541" cy="5775914"/>
          </a:xfrm>
          <a:custGeom>
            <a:avLst/>
            <a:gdLst>
              <a:gd name="connsiteX0" fmla="*/ 0 w 6551611"/>
              <a:gd name="connsiteY0" fmla="*/ 0 h 6004510"/>
              <a:gd name="connsiteX1" fmla="*/ 6551611 w 6551611"/>
              <a:gd name="connsiteY1" fmla="*/ 0 h 6004510"/>
              <a:gd name="connsiteX2" fmla="*/ 6551611 w 6551611"/>
              <a:gd name="connsiteY2" fmla="*/ 6004510 h 6004510"/>
              <a:gd name="connsiteX3" fmla="*/ 0 w 6551611"/>
              <a:gd name="connsiteY3" fmla="*/ 5768658 h 6004510"/>
              <a:gd name="connsiteX4" fmla="*/ 0 w 6551611"/>
              <a:gd name="connsiteY4" fmla="*/ 0 h 6004510"/>
              <a:gd name="connsiteX0" fmla="*/ 0 w 6561134"/>
              <a:gd name="connsiteY0" fmla="*/ 0 h 5768658"/>
              <a:gd name="connsiteX1" fmla="*/ 6551611 w 6561134"/>
              <a:gd name="connsiteY1" fmla="*/ 0 h 5768658"/>
              <a:gd name="connsiteX2" fmla="*/ 6561134 w 6561134"/>
              <a:gd name="connsiteY2" fmla="*/ 5718760 h 5768658"/>
              <a:gd name="connsiteX3" fmla="*/ 0 w 6561134"/>
              <a:gd name="connsiteY3" fmla="*/ 5768658 h 5768658"/>
              <a:gd name="connsiteX4" fmla="*/ 0 w 6561134"/>
              <a:gd name="connsiteY4" fmla="*/ 0 h 5768658"/>
              <a:gd name="connsiteX0" fmla="*/ 0 w 6552527"/>
              <a:gd name="connsiteY0" fmla="*/ 0 h 5775910"/>
              <a:gd name="connsiteX1" fmla="*/ 6551611 w 6552527"/>
              <a:gd name="connsiteY1" fmla="*/ 0 h 5775910"/>
              <a:gd name="connsiteX2" fmla="*/ 6551611 w 6552527"/>
              <a:gd name="connsiteY2" fmla="*/ 5775910 h 5775910"/>
              <a:gd name="connsiteX3" fmla="*/ 0 w 6552527"/>
              <a:gd name="connsiteY3" fmla="*/ 5768658 h 5775910"/>
              <a:gd name="connsiteX4" fmla="*/ 0 w 6552527"/>
              <a:gd name="connsiteY4" fmla="*/ 0 h 5775910"/>
              <a:gd name="connsiteX0" fmla="*/ 0 w 6561134"/>
              <a:gd name="connsiteY0" fmla="*/ 0 h 5775910"/>
              <a:gd name="connsiteX1" fmla="*/ 6551611 w 6561134"/>
              <a:gd name="connsiteY1" fmla="*/ 0 h 5775910"/>
              <a:gd name="connsiteX2" fmla="*/ 6561134 w 6561134"/>
              <a:gd name="connsiteY2" fmla="*/ 5775910 h 5775910"/>
              <a:gd name="connsiteX3" fmla="*/ 0 w 6561134"/>
              <a:gd name="connsiteY3" fmla="*/ 5768658 h 5775910"/>
              <a:gd name="connsiteX4" fmla="*/ 0 w 6561134"/>
              <a:gd name="connsiteY4" fmla="*/ 0 h 5775910"/>
              <a:gd name="connsiteX0" fmla="*/ 0 w 6561134"/>
              <a:gd name="connsiteY0" fmla="*/ 0 h 5775910"/>
              <a:gd name="connsiteX1" fmla="*/ 6551611 w 6561134"/>
              <a:gd name="connsiteY1" fmla="*/ 0 h 5775910"/>
              <a:gd name="connsiteX2" fmla="*/ 6561134 w 6561134"/>
              <a:gd name="connsiteY2" fmla="*/ 5775910 h 5775910"/>
              <a:gd name="connsiteX3" fmla="*/ 0 w 6561134"/>
              <a:gd name="connsiteY3" fmla="*/ 5768658 h 5775910"/>
              <a:gd name="connsiteX4" fmla="*/ 0 w 6561134"/>
              <a:gd name="connsiteY4" fmla="*/ 0 h 5775910"/>
              <a:gd name="connsiteX0" fmla="*/ 0 w 6556373"/>
              <a:gd name="connsiteY0" fmla="*/ 0 h 5768658"/>
              <a:gd name="connsiteX1" fmla="*/ 6551611 w 6556373"/>
              <a:gd name="connsiteY1" fmla="*/ 0 h 5768658"/>
              <a:gd name="connsiteX2" fmla="*/ 6556373 w 6556373"/>
              <a:gd name="connsiteY2" fmla="*/ 5766385 h 5768658"/>
              <a:gd name="connsiteX3" fmla="*/ 0 w 6556373"/>
              <a:gd name="connsiteY3" fmla="*/ 5768658 h 5768658"/>
              <a:gd name="connsiteX4" fmla="*/ 0 w 6556373"/>
              <a:gd name="connsiteY4" fmla="*/ 0 h 5768658"/>
              <a:gd name="connsiteX0" fmla="*/ 0 w 6556373"/>
              <a:gd name="connsiteY0" fmla="*/ 0 h 5771147"/>
              <a:gd name="connsiteX1" fmla="*/ 6551611 w 6556373"/>
              <a:gd name="connsiteY1" fmla="*/ 0 h 5771147"/>
              <a:gd name="connsiteX2" fmla="*/ 6556373 w 6556373"/>
              <a:gd name="connsiteY2" fmla="*/ 5771147 h 5771147"/>
              <a:gd name="connsiteX3" fmla="*/ 0 w 6556373"/>
              <a:gd name="connsiteY3" fmla="*/ 5768658 h 5771147"/>
              <a:gd name="connsiteX4" fmla="*/ 0 w 6556373"/>
              <a:gd name="connsiteY4" fmla="*/ 0 h 57711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56373" h="5771147">
                <a:moveTo>
                  <a:pt x="0" y="0"/>
                </a:moveTo>
                <a:lnTo>
                  <a:pt x="6551611" y="0"/>
                </a:lnTo>
                <a:cubicBezTo>
                  <a:pt x="6554785" y="1906253"/>
                  <a:pt x="6553199" y="3864894"/>
                  <a:pt x="6556373" y="5771147"/>
                </a:cubicBezTo>
                <a:lnTo>
                  <a:pt x="0" y="5768658"/>
                </a:lnTo>
                <a:lnTo>
                  <a:pt x="0" y="0"/>
                </a:lnTo>
                <a:close/>
              </a:path>
            </a:pathLst>
          </a:cu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56788" y="533403"/>
            <a:ext cx="3429894" cy="1142998"/>
          </a:xfrm>
        </p:spPr>
        <p:txBody>
          <a:bodyPr anchor="b">
            <a:normAutofit/>
          </a:bodyPr>
          <a:lstStyle/>
          <a:p>
            <a:r>
              <a:rPr lang="en-US" sz="3200" dirty="0"/>
              <a:t>4</a:t>
            </a:r>
            <a:r>
              <a:rPr lang="en-US" sz="3200" b="1" dirty="0"/>
              <a:t>. Explore How to Acquire Customers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half" idx="2"/>
          </p:nvPr>
        </p:nvSpPr>
        <p:spPr>
          <a:xfrm>
            <a:off x="4343401" y="1905000"/>
            <a:ext cx="4343280" cy="3886201"/>
          </a:xfrm>
        </p:spPr>
        <p:txBody>
          <a:bodyPr>
            <a:normAutofit/>
          </a:bodyPr>
          <a:lstStyle/>
          <a:p>
            <a:r>
              <a:rPr lang="en-US" sz="2800" dirty="0" err="1"/>
              <a:t>Bagaimana</a:t>
            </a:r>
            <a:r>
              <a:rPr lang="en-US" sz="2800" dirty="0"/>
              <a:t> </a:t>
            </a:r>
            <a:r>
              <a:rPr lang="en-US" sz="2800" dirty="0" err="1"/>
              <a:t>mendapatkan</a:t>
            </a:r>
            <a:r>
              <a:rPr lang="en-US" sz="2800" dirty="0"/>
              <a:t> </a:t>
            </a:r>
            <a:r>
              <a:rPr lang="en-US" sz="2800" dirty="0" err="1"/>
              <a:t>konsumen</a:t>
            </a:r>
            <a:r>
              <a:rPr lang="en-US" sz="2800" dirty="0"/>
              <a:t>?</a:t>
            </a:r>
          </a:p>
          <a:p>
            <a:r>
              <a:rPr lang="en-US" sz="2800" dirty="0" err="1"/>
              <a:t>Pertimbangkan</a:t>
            </a:r>
            <a:r>
              <a:rPr lang="en-US" sz="2800" dirty="0"/>
              <a:t> </a:t>
            </a:r>
            <a:r>
              <a:rPr lang="en-US" sz="2800" dirty="0" err="1"/>
              <a:t>keseimbangan</a:t>
            </a:r>
            <a:r>
              <a:rPr lang="en-US" sz="2800" dirty="0"/>
              <a:t> </a:t>
            </a:r>
            <a:r>
              <a:rPr lang="en-US" sz="2800" dirty="0" err="1"/>
              <a:t>antara</a:t>
            </a:r>
            <a:r>
              <a:rPr lang="en-US" sz="2800" dirty="0"/>
              <a:t> </a:t>
            </a:r>
            <a:r>
              <a:rPr lang="en-US" sz="2800" dirty="0" err="1"/>
              <a:t>jumlah</a:t>
            </a:r>
            <a:r>
              <a:rPr lang="en-US" sz="2800" dirty="0"/>
              <a:t> demand dan supply.</a:t>
            </a:r>
          </a:p>
          <a:p>
            <a:r>
              <a:rPr lang="en-US" sz="2800" dirty="0" err="1"/>
              <a:t>Berapa</a:t>
            </a:r>
            <a:r>
              <a:rPr lang="en-US" sz="2800" dirty="0"/>
              <a:t> </a:t>
            </a:r>
            <a:r>
              <a:rPr lang="en-US" sz="2800" dirty="0" err="1"/>
              <a:t>banyak</a:t>
            </a:r>
            <a:r>
              <a:rPr lang="en-US" sz="2800" dirty="0"/>
              <a:t> yang </a:t>
            </a:r>
            <a:r>
              <a:rPr lang="en-US" sz="2800" dirty="0" err="1"/>
              <a:t>anda</a:t>
            </a:r>
            <a:r>
              <a:rPr lang="en-US" sz="2800" dirty="0"/>
              <a:t> </a:t>
            </a:r>
            <a:r>
              <a:rPr lang="en-US" sz="2800" dirty="0" err="1"/>
              <a:t>dapat</a:t>
            </a:r>
            <a:r>
              <a:rPr lang="en-US" sz="2800" dirty="0"/>
              <a:t> </a:t>
            </a:r>
            <a:r>
              <a:rPr lang="en-US" sz="2800" dirty="0" err="1"/>
              <a:t>produksi</a:t>
            </a:r>
            <a:r>
              <a:rPr lang="en-US" sz="2800" dirty="0"/>
              <a:t> </a:t>
            </a:r>
            <a:r>
              <a:rPr lang="en-US" sz="2800" dirty="0" err="1"/>
              <a:t>untuk</a:t>
            </a:r>
            <a:r>
              <a:rPr lang="en-US" sz="2800" dirty="0"/>
              <a:t> </a:t>
            </a:r>
            <a:r>
              <a:rPr lang="en-US" sz="2800" dirty="0" err="1"/>
              <a:t>memenuhi</a:t>
            </a:r>
            <a:r>
              <a:rPr lang="en-US" sz="2800" dirty="0"/>
              <a:t> </a:t>
            </a:r>
            <a:r>
              <a:rPr lang="en-US" sz="2800" dirty="0" err="1"/>
              <a:t>permintaan</a:t>
            </a:r>
            <a:r>
              <a:rPr lang="en-US" sz="2800" dirty="0"/>
              <a:t> </a:t>
            </a:r>
            <a:r>
              <a:rPr lang="en-US" sz="2800" dirty="0" err="1"/>
              <a:t>konsumen</a:t>
            </a:r>
            <a:r>
              <a:rPr lang="en-US" sz="2800" dirty="0"/>
              <a:t>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7391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0360" y="304800"/>
            <a:ext cx="7200900" cy="609600"/>
          </a:xfrm>
        </p:spPr>
        <p:txBody>
          <a:bodyPr>
            <a:normAutofit/>
          </a:bodyPr>
          <a:lstStyle/>
          <a:p>
            <a:r>
              <a:rPr lang="en-US" sz="3600" dirty="0"/>
              <a:t>What business should I start?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524000"/>
            <a:ext cx="5257800" cy="4572000"/>
          </a:xfrm>
        </p:spPr>
        <p:txBody>
          <a:bodyPr>
            <a:normAutofit/>
          </a:bodyPr>
          <a:lstStyle/>
          <a:p>
            <a:r>
              <a:rPr lang="en-US" sz="3200" dirty="0" err="1"/>
              <a:t>Apakah</a:t>
            </a:r>
            <a:r>
              <a:rPr lang="en-US" sz="3200" dirty="0"/>
              <a:t> </a:t>
            </a:r>
            <a:r>
              <a:rPr lang="en-US" sz="3200" dirty="0" err="1"/>
              <a:t>baik</a:t>
            </a:r>
            <a:r>
              <a:rPr lang="en-US" sz="3200" dirty="0"/>
              <a:t> </a:t>
            </a:r>
            <a:r>
              <a:rPr lang="en-US" sz="3200" dirty="0" err="1"/>
              <a:t>bertanya</a:t>
            </a:r>
            <a:r>
              <a:rPr lang="en-US" sz="3200" dirty="0"/>
              <a:t> </a:t>
            </a:r>
            <a:r>
              <a:rPr lang="en-US" sz="3200" dirty="0" err="1"/>
              <a:t>pada</a:t>
            </a:r>
            <a:r>
              <a:rPr lang="en-US" sz="3200" dirty="0"/>
              <a:t> </a:t>
            </a:r>
            <a:r>
              <a:rPr lang="en-US" sz="3200" dirty="0" err="1"/>
              <a:t>teman</a:t>
            </a:r>
            <a:r>
              <a:rPr lang="en-US" sz="3200" dirty="0"/>
              <a:t> </a:t>
            </a:r>
            <a:r>
              <a:rPr lang="en-US" sz="3200" dirty="0" err="1"/>
              <a:t>dan</a:t>
            </a:r>
            <a:r>
              <a:rPr lang="en-US" sz="3200" dirty="0"/>
              <a:t> </a:t>
            </a:r>
            <a:r>
              <a:rPr lang="en-US" sz="3200" dirty="0" err="1"/>
              <a:t>keluarga</a:t>
            </a:r>
            <a:r>
              <a:rPr lang="en-US" sz="3200" dirty="0"/>
              <a:t>?</a:t>
            </a:r>
          </a:p>
          <a:p>
            <a:r>
              <a:rPr lang="en-US" sz="3200" dirty="0" err="1"/>
              <a:t>Pertimbangkan</a:t>
            </a:r>
            <a:r>
              <a:rPr lang="en-US" sz="3200" dirty="0"/>
              <a:t> </a:t>
            </a:r>
            <a:r>
              <a:rPr lang="en-US" sz="3200" dirty="0" err="1"/>
              <a:t>tipe</a:t>
            </a:r>
            <a:r>
              <a:rPr lang="en-US" sz="3200" dirty="0"/>
              <a:t> </a:t>
            </a:r>
            <a:r>
              <a:rPr lang="en-US" sz="3200" dirty="0" err="1"/>
              <a:t>bisnis</a:t>
            </a:r>
            <a:r>
              <a:rPr lang="en-US" sz="3200" dirty="0"/>
              <a:t> yang </a:t>
            </a:r>
            <a:r>
              <a:rPr lang="en-US" sz="3200" dirty="0" err="1"/>
              <a:t>ingin</a:t>
            </a:r>
            <a:r>
              <a:rPr lang="en-US" sz="3200" dirty="0"/>
              <a:t> </a:t>
            </a:r>
            <a:r>
              <a:rPr lang="en-US" sz="3200" dirty="0" err="1"/>
              <a:t>anda</a:t>
            </a:r>
            <a:r>
              <a:rPr lang="en-US" sz="3200" dirty="0"/>
              <a:t> </a:t>
            </a:r>
            <a:r>
              <a:rPr lang="en-US" sz="3200" dirty="0" err="1"/>
              <a:t>mulai</a:t>
            </a:r>
            <a:r>
              <a:rPr lang="en-US" sz="3200" dirty="0"/>
              <a:t>.</a:t>
            </a:r>
          </a:p>
          <a:p>
            <a:pPr marL="34290" indent="0">
              <a:buNone/>
            </a:pPr>
            <a:endParaRPr lang="en-US" sz="3200" dirty="0"/>
          </a:p>
        </p:txBody>
      </p:sp>
      <p:pic>
        <p:nvPicPr>
          <p:cNvPr id="2050" name="Picture 2" descr="C:\Users\Internetan\Desktop\kewirausahaan\pic slide\custquestion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400800" y="2057400"/>
            <a:ext cx="2179728" cy="3048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657546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0360" y="304800"/>
            <a:ext cx="7200900" cy="457200"/>
          </a:xfrm>
        </p:spPr>
        <p:txBody>
          <a:bodyPr anchor="b">
            <a:normAutofit fontScale="90000"/>
          </a:bodyPr>
          <a:lstStyle/>
          <a:p>
            <a:r>
              <a:rPr lang="en-US" b="1" dirty="0"/>
              <a:t>Non-Traditional Idea Sources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1295400"/>
            <a:ext cx="4456509" cy="4495800"/>
          </a:xfrm>
        </p:spPr>
        <p:txBody>
          <a:bodyPr>
            <a:normAutofit/>
          </a:bodyPr>
          <a:lstStyle/>
          <a:p>
            <a:r>
              <a:rPr lang="en-US" sz="2800" dirty="0"/>
              <a:t>Read alternative literature</a:t>
            </a:r>
          </a:p>
          <a:p>
            <a:r>
              <a:rPr lang="en-US" sz="2800" dirty="0"/>
              <a:t>Visit new places &amp; experience new things</a:t>
            </a:r>
          </a:p>
          <a:p>
            <a:r>
              <a:rPr lang="en-US" sz="2800" dirty="0"/>
              <a:t>Meet thought leaders</a:t>
            </a:r>
          </a:p>
          <a:p>
            <a:r>
              <a:rPr lang="en-US" sz="2800" dirty="0"/>
              <a:t>Team up</a:t>
            </a:r>
          </a:p>
        </p:txBody>
      </p:sp>
      <p:pic>
        <p:nvPicPr>
          <p:cNvPr id="1026" name="Picture 2" descr="C:\Users\Internetan\Desktop\kewirausahaan\pic slide\Non traditional Homework Ideas from Clever Classroom blog Image Header.jpg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4953000" y="2743200"/>
            <a:ext cx="3486150" cy="206554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29689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1F1FC8-A764-4690-800E-191344F206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0360" y="304800"/>
            <a:ext cx="7200900" cy="761999"/>
          </a:xfrm>
        </p:spPr>
        <p:txBody>
          <a:bodyPr/>
          <a:lstStyle/>
          <a:p>
            <a:r>
              <a:rPr lang="en-US" dirty="0"/>
              <a:t>Pustaka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A8C036-91D6-4020-A09C-2913EC2BA9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9693" y="1066799"/>
            <a:ext cx="7714059" cy="4876801"/>
          </a:xfrm>
        </p:spPr>
        <p:txBody>
          <a:bodyPr>
            <a:normAutofit fontScale="92500" lnSpcReduction="10000"/>
          </a:bodyPr>
          <a:lstStyle/>
          <a:p>
            <a:pPr marL="344488" lvl="0" indent="-311150">
              <a:buFont typeface="+mj-lt"/>
              <a:buAutoNum type="arabicPeriod"/>
            </a:pPr>
            <a:r>
              <a:rPr lang="en-US" sz="2800" i="1" dirty="0"/>
              <a:t>N. </a:t>
            </a:r>
            <a:r>
              <a:rPr lang="en-US" sz="2800" i="1" dirty="0" err="1"/>
              <a:t>Duening</a:t>
            </a:r>
            <a:r>
              <a:rPr lang="en-US" sz="2800" i="1" dirty="0"/>
              <a:t>, R. A. </a:t>
            </a:r>
            <a:r>
              <a:rPr lang="en-US" sz="2800" i="1" dirty="0" err="1"/>
              <a:t>Hisrich</a:t>
            </a:r>
            <a:r>
              <a:rPr lang="en-US" sz="2800" i="1" dirty="0"/>
              <a:t> and M. A. </a:t>
            </a:r>
            <a:r>
              <a:rPr lang="en-US" sz="2800" i="1" dirty="0" err="1"/>
              <a:t>Lechter</a:t>
            </a:r>
            <a:r>
              <a:rPr lang="en-US" sz="2800" i="1" dirty="0"/>
              <a:t>, Technology Entrepreneurship, Burlington: Elsevier Science, Academic Press, 2015.</a:t>
            </a:r>
            <a:r>
              <a:rPr lang="en-US" sz="2800" i="1" dirty="0">
                <a:sym typeface="Wingdings" panose="05000000000000000000" pitchFamily="2" charset="2"/>
              </a:rPr>
              <a:t> e Book, </a:t>
            </a:r>
            <a:r>
              <a:rPr lang="en-US" sz="2800" i="1" dirty="0" err="1">
                <a:sym typeface="Wingdings" panose="05000000000000000000" pitchFamily="2" charset="2"/>
              </a:rPr>
              <a:t>bahan</a:t>
            </a:r>
            <a:r>
              <a:rPr lang="en-US" sz="2800" i="1" dirty="0">
                <a:sym typeface="Wingdings" panose="05000000000000000000" pitchFamily="2" charset="2"/>
              </a:rPr>
              <a:t> </a:t>
            </a:r>
            <a:r>
              <a:rPr lang="en-US" sz="2800" i="1" dirty="0" err="1">
                <a:sym typeface="Wingdings" panose="05000000000000000000" pitchFamily="2" charset="2"/>
              </a:rPr>
              <a:t>kasus</a:t>
            </a:r>
            <a:r>
              <a:rPr lang="en-US" sz="2800" i="1" dirty="0">
                <a:sym typeface="Wingdings" panose="05000000000000000000" pitchFamily="2" charset="2"/>
              </a:rPr>
              <a:t>.</a:t>
            </a:r>
            <a:endParaRPr lang="en-US" sz="2800" i="1" dirty="0"/>
          </a:p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sz="2800" i="1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Thiel, Peter, Zero to One, Notes on Startups, or How to   Build the </a:t>
            </a:r>
            <a:r>
              <a:rPr lang="en-US" sz="2800" i="1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Furture</a:t>
            </a:r>
            <a:r>
              <a:rPr lang="en-US" sz="28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, </a:t>
            </a:r>
            <a:r>
              <a:rPr lang="en-US" sz="2800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Crownpublishing</a:t>
            </a:r>
            <a:r>
              <a:rPr lang="en-US" sz="28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Group ., penguin  Random House Company, New York, 2014 </a:t>
            </a:r>
            <a:endParaRPr lang="en-US" sz="28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4488" marR="0" lvl="0" indent="-344488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sz="28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Case study dan </a:t>
            </a:r>
            <a:r>
              <a:rPr lang="en-US" sz="2800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Artikel</a:t>
            </a:r>
            <a:r>
              <a:rPr lang="en-US" sz="28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yang </a:t>
            </a:r>
            <a:r>
              <a:rPr lang="en-US" sz="2800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membahas</a:t>
            </a:r>
            <a:r>
              <a:rPr lang="en-US" sz="28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tentang</a:t>
            </a:r>
            <a:r>
              <a:rPr lang="en-US" sz="28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bisnis</a:t>
            </a:r>
            <a:r>
              <a:rPr lang="en-US" sz="28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   </a:t>
            </a:r>
            <a:r>
              <a:rPr lang="en-US" sz="2800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teknologi</a:t>
            </a:r>
            <a:r>
              <a:rPr lang="en-US" sz="28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informasi</a:t>
            </a:r>
            <a:r>
              <a:rPr lang="en-US" sz="28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344488" indent="-344488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sz="2800" dirty="0"/>
              <a:t>https://www.popmama.com/life/health/sarrah-ulfah-1/ide-bisnis-umkm-yang-cocok-dikembangkan-di-tahun/7</a:t>
            </a:r>
            <a:endParaRPr lang="en-US" sz="1800" dirty="0"/>
          </a:p>
          <a:p>
            <a:pPr marL="344488" marR="0" lvl="0" indent="-344488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endParaRPr lang="en-US" sz="2800" dirty="0">
              <a:solidFill>
                <a:schemeClr val="tx2"/>
              </a:solidFill>
              <a:effectLst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4488" marR="0" lvl="0" indent="-344488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endParaRPr lang="en-US" sz="2800" dirty="0">
              <a:solidFill>
                <a:schemeClr val="tx2"/>
              </a:solidFill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018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6C5FA50-8D52-4617-AF91-5C7B1C835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4F60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094378-CF36-4BC5-80BD-01A433CF7B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6777" y="618681"/>
            <a:ext cx="2677223" cy="479456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z="2000" i="0" dirty="0">
                <a:solidFill>
                  <a:schemeClr val="bg1"/>
                </a:solidFill>
                <a:effectLst/>
                <a:latin typeface="+mn-lt"/>
              </a:rPr>
              <a:t>Google story begins in 1995 at Stanford University. </a:t>
            </a:r>
            <a:br>
              <a:rPr lang="en-US" sz="2000" i="0" dirty="0">
                <a:solidFill>
                  <a:schemeClr val="bg1"/>
                </a:solidFill>
                <a:effectLst/>
                <a:latin typeface="+mn-lt"/>
              </a:rPr>
            </a:br>
            <a:r>
              <a:rPr lang="en-US" sz="2000" i="0" dirty="0">
                <a:solidFill>
                  <a:schemeClr val="bg1"/>
                </a:solidFill>
                <a:effectLst/>
                <a:latin typeface="+mn-lt"/>
              </a:rPr>
              <a:t>Larry Page and Sergey Brin, a student there, has a mission </a:t>
            </a:r>
            <a:r>
              <a:rPr lang="en-US" sz="2000" b="0" i="0" dirty="0">
                <a:solidFill>
                  <a:schemeClr val="bg1"/>
                </a:solidFill>
                <a:effectLst/>
                <a:latin typeface="+mn-lt"/>
              </a:rPr>
              <a:t>“to organize the world’s information and make it universally accessible and useful.”</a:t>
            </a:r>
            <a:endParaRPr lang="en-US" sz="2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2" name="Rounded Rectangle 9">
            <a:extLst>
              <a:ext uri="{FF2B5EF4-FFF2-40B4-BE49-F238E27FC236}">
                <a16:creationId xmlns:a16="http://schemas.microsoft.com/office/drawing/2014/main" id="{E223798C-12AD-4B0C-A50C-D676347D67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0015" y="484632"/>
            <a:ext cx="6096762" cy="5724144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698E73D-B875-4036-8266-636AB506F7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8205"/>
          <a:stretch/>
        </p:blipFill>
        <p:spPr>
          <a:xfrm>
            <a:off x="732188" y="942538"/>
            <a:ext cx="5372416" cy="4808332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489501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28CADF-85D4-4465-8344-834EAF8CE3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752849"/>
            <a:ext cx="3352800" cy="2452687"/>
          </a:xfrm>
        </p:spPr>
        <p:txBody>
          <a:bodyPr anchor="ctr">
            <a:noAutofit/>
          </a:bodyPr>
          <a:lstStyle/>
          <a:p>
            <a:r>
              <a:rPr lang="en-US" sz="4000" b="0" i="0" dirty="0">
                <a:solidFill>
                  <a:srgbClr val="202124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From the garage to the Googleplex</a:t>
            </a:r>
            <a:br>
              <a:rPr lang="en-US" sz="4000" b="0" i="0" dirty="0">
                <a:solidFill>
                  <a:srgbClr val="202124"/>
                </a:solidFill>
                <a:effectLst/>
                <a:latin typeface="Google Sans Display"/>
              </a:rPr>
            </a:br>
            <a:endParaRPr lang="en-US" sz="4000" dirty="0"/>
          </a:p>
        </p:txBody>
      </p:sp>
      <p:pic>
        <p:nvPicPr>
          <p:cNvPr id="5" name="Picture 4" descr="A couple of men in a room&#10;&#10;Description automatically generated with low confidence">
            <a:extLst>
              <a:ext uri="{FF2B5EF4-FFF2-40B4-BE49-F238E27FC236}">
                <a16:creationId xmlns:a16="http://schemas.microsoft.com/office/drawing/2014/main" id="{28B6ABFE-0A79-4BC5-8A07-9BFBDA4709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41" r="-1" b="-1"/>
          <a:stretch/>
        </p:blipFill>
        <p:spPr>
          <a:xfrm>
            <a:off x="20" y="10"/>
            <a:ext cx="9143980" cy="3710603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DFD7F2-3D5A-4556-BB9B-6EA19A92BC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67986" y="3752850"/>
            <a:ext cx="5614060" cy="2452687"/>
          </a:xfrm>
        </p:spPr>
        <p:txBody>
          <a:bodyPr anchor="ctr">
            <a:normAutofit/>
          </a:bodyPr>
          <a:lstStyle/>
          <a:p>
            <a:endParaRPr lang="en-US" sz="16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B9FACB-4068-4A3A-9257-1972FBD2D1EC}"/>
              </a:ext>
            </a:extLst>
          </p:cNvPr>
          <p:cNvSpPr txBox="1"/>
          <p:nvPr/>
        </p:nvSpPr>
        <p:spPr>
          <a:xfrm>
            <a:off x="3167986" y="3752849"/>
            <a:ext cx="5614059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5425" algn="just"/>
            <a:r>
              <a:rPr lang="en-US" sz="2000" b="1" i="0" dirty="0">
                <a:solidFill>
                  <a:srgbClr val="202124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Over the next few years, Google caught the attention of not only the academic community, but Silicon Valley investors as well. In August 1998, Sun co-founder Andy </a:t>
            </a:r>
            <a:r>
              <a:rPr lang="en-US" sz="2000" b="1" i="0" dirty="0" err="1">
                <a:solidFill>
                  <a:srgbClr val="202124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Bechtolsheim</a:t>
            </a:r>
            <a:r>
              <a:rPr lang="en-US" sz="2000" b="1" i="0" dirty="0">
                <a:solidFill>
                  <a:srgbClr val="202124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wrote Larry and Sergey a check for $100,000, and Google Inc. was officially born.</a:t>
            </a:r>
            <a:endParaRPr lang="en-US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8268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0360" y="304800"/>
            <a:ext cx="7200900" cy="609600"/>
          </a:xfrm>
        </p:spPr>
        <p:txBody>
          <a:bodyPr>
            <a:normAutofit/>
          </a:bodyPr>
          <a:lstStyle/>
          <a:p>
            <a:r>
              <a:rPr lang="en-US" sz="3600" dirty="0" err="1"/>
              <a:t>Tipe</a:t>
            </a:r>
            <a:r>
              <a:rPr lang="en-US" sz="3600" dirty="0"/>
              <a:t> </a:t>
            </a:r>
            <a:r>
              <a:rPr lang="en-US" sz="3600" dirty="0" err="1"/>
              <a:t>Bisnis</a:t>
            </a:r>
            <a:r>
              <a:rPr lang="en-US" sz="3600" dirty="0"/>
              <a:t> yang </a:t>
            </a:r>
            <a:r>
              <a:rPr lang="en-US" sz="3600" dirty="0" err="1"/>
              <a:t>Mendasar</a:t>
            </a:r>
            <a:r>
              <a:rPr lang="en-US" sz="3600" dirty="0"/>
              <a:t> (hlm.42)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4463916"/>
              </p:ext>
            </p:extLst>
          </p:nvPr>
        </p:nvGraphicFramePr>
        <p:xfrm>
          <a:off x="990600" y="1295400"/>
          <a:ext cx="7772400" cy="4419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25400" y="3625334"/>
            <a:ext cx="973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Product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240" y="5105400"/>
            <a:ext cx="907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Service</a:t>
            </a:r>
          </a:p>
        </p:txBody>
      </p:sp>
    </p:spTree>
    <p:extLst>
      <p:ext uri="{BB962C8B-B14F-4D97-AF65-F5344CB8AC3E}">
        <p14:creationId xmlns:p14="http://schemas.microsoft.com/office/powerpoint/2010/main" val="839018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0360" y="304800"/>
            <a:ext cx="7200900" cy="685800"/>
          </a:xfrm>
        </p:spPr>
        <p:txBody>
          <a:bodyPr>
            <a:normAutofit/>
          </a:bodyPr>
          <a:lstStyle/>
          <a:p>
            <a:r>
              <a:rPr lang="en-US" sz="3600" dirty="0"/>
              <a:t>Business to Business (B2B)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143000"/>
            <a:ext cx="8610600" cy="4648201"/>
          </a:xfrm>
        </p:spPr>
        <p:txBody>
          <a:bodyPr>
            <a:noAutofit/>
          </a:bodyPr>
          <a:lstStyle/>
          <a:p>
            <a:r>
              <a:rPr lang="en-US" sz="3200" dirty="0"/>
              <a:t>B2B </a:t>
            </a:r>
            <a:r>
              <a:rPr lang="en-US" sz="3200" dirty="0" err="1"/>
              <a:t>memiliki</a:t>
            </a:r>
            <a:r>
              <a:rPr lang="en-US" sz="3200" dirty="0"/>
              <a:t> </a:t>
            </a:r>
            <a:r>
              <a:rPr lang="en-US" sz="3200" dirty="0" err="1"/>
              <a:t>modalyang</a:t>
            </a:r>
            <a:r>
              <a:rPr lang="en-US" sz="3200" dirty="0"/>
              <a:t> </a:t>
            </a:r>
            <a:r>
              <a:rPr lang="en-US" sz="3200" dirty="0" err="1"/>
              <a:t>lebih</a:t>
            </a:r>
            <a:r>
              <a:rPr lang="en-US" sz="3200" dirty="0"/>
              <a:t> </a:t>
            </a:r>
            <a:r>
              <a:rPr lang="en-US" sz="3200" dirty="0" err="1"/>
              <a:t>banyak</a:t>
            </a:r>
            <a:r>
              <a:rPr lang="en-US" sz="3200" dirty="0"/>
              <a:t> </a:t>
            </a:r>
            <a:r>
              <a:rPr lang="en-US" sz="3200" dirty="0" err="1"/>
              <a:t>dari</a:t>
            </a:r>
            <a:r>
              <a:rPr lang="en-US" sz="3200" dirty="0"/>
              <a:t> B2C</a:t>
            </a:r>
          </a:p>
          <a:p>
            <a:r>
              <a:rPr lang="en-US" sz="3200" dirty="0" err="1"/>
              <a:t>Membeli</a:t>
            </a:r>
            <a:r>
              <a:rPr lang="en-US" sz="3200" dirty="0"/>
              <a:t> </a:t>
            </a:r>
            <a:r>
              <a:rPr lang="en-US" sz="3200" dirty="0" err="1"/>
              <a:t>dalam</a:t>
            </a:r>
            <a:r>
              <a:rPr lang="en-US" sz="3200" dirty="0"/>
              <a:t> </a:t>
            </a:r>
            <a:r>
              <a:rPr lang="en-US" sz="3200" dirty="0" err="1"/>
              <a:t>jumlah</a:t>
            </a:r>
            <a:r>
              <a:rPr lang="en-US" sz="3200" dirty="0"/>
              <a:t> </a:t>
            </a:r>
            <a:r>
              <a:rPr lang="en-US" sz="3200" dirty="0" err="1"/>
              <a:t>besar</a:t>
            </a:r>
            <a:endParaRPr lang="en-US" sz="3200" dirty="0"/>
          </a:p>
          <a:p>
            <a:r>
              <a:rPr lang="en-US" sz="3200" dirty="0" err="1"/>
              <a:t>Poin</a:t>
            </a:r>
            <a:r>
              <a:rPr lang="en-US" sz="3200" dirty="0"/>
              <a:t> </a:t>
            </a:r>
            <a:r>
              <a:rPr lang="en-US" sz="3200" dirty="0" err="1"/>
              <a:t>penting</a:t>
            </a:r>
            <a:r>
              <a:rPr lang="en-US" sz="3200" dirty="0"/>
              <a:t> </a:t>
            </a:r>
            <a:r>
              <a:rPr lang="en-US" sz="3200" dirty="0" err="1"/>
              <a:t>dalam</a:t>
            </a:r>
            <a:r>
              <a:rPr lang="en-US" sz="3200" dirty="0"/>
              <a:t> </a:t>
            </a:r>
            <a:r>
              <a:rPr lang="en-US" sz="3200" dirty="0" err="1"/>
              <a:t>menciptakan</a:t>
            </a:r>
            <a:r>
              <a:rPr lang="en-US" sz="3200" dirty="0"/>
              <a:t> value:</a:t>
            </a:r>
          </a:p>
          <a:p>
            <a:pPr lvl="1"/>
            <a:r>
              <a:rPr lang="en-US" sz="3200" dirty="0"/>
              <a:t>Bantu </a:t>
            </a:r>
            <a:r>
              <a:rPr lang="en-US" sz="3200" dirty="0" err="1"/>
              <a:t>perusahaan</a:t>
            </a:r>
            <a:r>
              <a:rPr lang="en-US" sz="3200" dirty="0"/>
              <a:t> </a:t>
            </a:r>
            <a:r>
              <a:rPr lang="en-US" sz="3200" dirty="0" err="1"/>
              <a:t>meningkatkan</a:t>
            </a:r>
            <a:r>
              <a:rPr lang="en-US" sz="3200" dirty="0"/>
              <a:t> </a:t>
            </a:r>
            <a:r>
              <a:rPr lang="en-US" sz="3200" dirty="0" err="1"/>
              <a:t>pendapatan</a:t>
            </a:r>
            <a:endParaRPr lang="en-US" sz="3200" dirty="0"/>
          </a:p>
          <a:p>
            <a:pPr lvl="1"/>
            <a:r>
              <a:rPr lang="en-US" sz="3200" dirty="0"/>
              <a:t>Bantu </a:t>
            </a:r>
            <a:r>
              <a:rPr lang="en-US" sz="3200" dirty="0" err="1"/>
              <a:t>perusahaan</a:t>
            </a:r>
            <a:r>
              <a:rPr lang="en-US" sz="3200" dirty="0"/>
              <a:t> </a:t>
            </a:r>
            <a:r>
              <a:rPr lang="en-US" sz="3200" dirty="0" err="1"/>
              <a:t>menghemat</a:t>
            </a:r>
            <a:r>
              <a:rPr lang="en-US" sz="3200" dirty="0"/>
              <a:t> </a:t>
            </a:r>
            <a:r>
              <a:rPr lang="en-US" sz="3200" dirty="0" err="1"/>
              <a:t>uang</a:t>
            </a:r>
            <a:endParaRPr lang="en-US" sz="3200" dirty="0"/>
          </a:p>
          <a:p>
            <a:pPr lvl="1"/>
            <a:r>
              <a:rPr lang="en-US" sz="3200" dirty="0"/>
              <a:t>Bantu </a:t>
            </a:r>
            <a:r>
              <a:rPr lang="en-US" sz="3200" dirty="0" err="1"/>
              <a:t>perusahaan</a:t>
            </a:r>
            <a:r>
              <a:rPr lang="en-US" sz="3200" dirty="0"/>
              <a:t> agar </a:t>
            </a:r>
            <a:r>
              <a:rPr lang="en-US" sz="3200" dirty="0" err="1"/>
              <a:t>dapat</a:t>
            </a:r>
            <a:r>
              <a:rPr lang="en-US" sz="3200" dirty="0"/>
              <a:t> </a:t>
            </a:r>
            <a:r>
              <a:rPr lang="en-US" sz="3200" dirty="0" err="1"/>
              <a:t>selaras</a:t>
            </a:r>
            <a:r>
              <a:rPr lang="en-US" sz="3200" dirty="0"/>
              <a:t> </a:t>
            </a:r>
            <a:r>
              <a:rPr lang="en-US" sz="3200" dirty="0" err="1"/>
              <a:t>dengan</a:t>
            </a:r>
            <a:r>
              <a:rPr lang="en-US" sz="3200" dirty="0"/>
              <a:t> </a:t>
            </a:r>
            <a:r>
              <a:rPr lang="en-US" sz="3200" dirty="0" err="1"/>
              <a:t>peraturan</a:t>
            </a:r>
            <a:r>
              <a:rPr lang="en-US" sz="3200" dirty="0"/>
              <a:t> </a:t>
            </a:r>
            <a:r>
              <a:rPr lang="en-US" sz="3200" dirty="0" err="1"/>
              <a:t>pemerintah</a:t>
            </a:r>
            <a:r>
              <a:rPr lang="en-US" sz="3200" dirty="0"/>
              <a:t>/ </a:t>
            </a:r>
            <a:r>
              <a:rPr lang="en-US" sz="3200" dirty="0" err="1"/>
              <a:t>norma</a:t>
            </a:r>
            <a:r>
              <a:rPr lang="en-US" sz="3200" dirty="0"/>
              <a:t> </a:t>
            </a:r>
            <a:r>
              <a:rPr lang="en-US" sz="3200" dirty="0" err="1"/>
              <a:t>masyarakat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778178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88" t="13525" r="20966" b="4508"/>
          <a:stretch/>
        </p:blipFill>
        <p:spPr bwMode="auto">
          <a:xfrm>
            <a:off x="0" y="1"/>
            <a:ext cx="9144000" cy="579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A0A0214-D2F4-49EB-8BC4-EA9A7F648079}"/>
              </a:ext>
            </a:extLst>
          </p:cNvPr>
          <p:cNvSpPr txBox="1"/>
          <p:nvPr/>
        </p:nvSpPr>
        <p:spPr>
          <a:xfrm>
            <a:off x="5486400" y="11183"/>
            <a:ext cx="4648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CONTOH B to B</a:t>
            </a:r>
          </a:p>
        </p:txBody>
      </p:sp>
    </p:spTree>
    <p:extLst>
      <p:ext uri="{BB962C8B-B14F-4D97-AF65-F5344CB8AC3E}">
        <p14:creationId xmlns:p14="http://schemas.microsoft.com/office/powerpoint/2010/main" val="2408672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1124</TotalTime>
  <Words>1106</Words>
  <Application>Microsoft Office PowerPoint</Application>
  <PresentationFormat>On-screen Show (4:3)</PresentationFormat>
  <Paragraphs>136</Paragraphs>
  <Slides>41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50" baseType="lpstr">
      <vt:lpstr>Arial</vt:lpstr>
      <vt:lpstr>Calibri</vt:lpstr>
      <vt:lpstr>Calibri Light</vt:lpstr>
      <vt:lpstr>Google Sans Display</vt:lpstr>
      <vt:lpstr>Open Sans</vt:lpstr>
      <vt:lpstr>Showcard Gothic</vt:lpstr>
      <vt:lpstr>Times New Roman</vt:lpstr>
      <vt:lpstr>YouTube Noto</vt:lpstr>
      <vt:lpstr>Office Theme</vt:lpstr>
      <vt:lpstr>IV.Membuat Ide Bisnis Teknologi</vt:lpstr>
      <vt:lpstr>Nasty Gal Case (baca hlm.48)</vt:lpstr>
      <vt:lpstr>PowerPoint Presentation</vt:lpstr>
      <vt:lpstr>What business should I start?</vt:lpstr>
      <vt:lpstr>Google story begins in 1995 at Stanford University.  Larry Page and Sergey Brin, a student there, has a mission “to organize the world’s information and make it universally accessible and useful.”</vt:lpstr>
      <vt:lpstr>From the garage to the Googleplex </vt:lpstr>
      <vt:lpstr>Tipe Bisnis yang Mendasar (hlm.42)</vt:lpstr>
      <vt:lpstr>Business to Business (B2B)</vt:lpstr>
      <vt:lpstr>PowerPoint Presentation</vt:lpstr>
      <vt:lpstr>PowerPoint Presentation</vt:lpstr>
      <vt:lpstr>Sustainable mind : https://youtu.be/z_aCvUc-YjA</vt:lpstr>
      <vt:lpstr>PowerPoint Presentation</vt:lpstr>
      <vt:lpstr>Business to Consumer (B2C)</vt:lpstr>
      <vt:lpstr>Website Berry Kitchen </vt:lpstr>
      <vt:lpstr>PowerPoint Presentation</vt:lpstr>
      <vt:lpstr>PowerPoint Presentation</vt:lpstr>
      <vt:lpstr>PowerPoint Presentation</vt:lpstr>
      <vt:lpstr>Makanan Sehat              dan  Minuman Herbal </vt:lpstr>
      <vt:lpstr>Perlengkapan dekorasi </vt:lpstr>
      <vt:lpstr>jastip</vt:lpstr>
      <vt:lpstr>Mengajar On  line</vt:lpstr>
      <vt:lpstr>Pupuk Kompos /pupuk Hydro </vt:lpstr>
      <vt:lpstr>Tips dalam B2C</vt:lpstr>
      <vt:lpstr>Business to Government (B2G)</vt:lpstr>
      <vt:lpstr>Proses Membuat Ide Bisnis</vt:lpstr>
      <vt:lpstr>Point of pain</vt:lpstr>
      <vt:lpstr>Type dari customer point of pain</vt:lpstr>
      <vt:lpstr>What should we do ? </vt:lpstr>
      <vt:lpstr>1. Identify a point of pain in a target market</vt:lpstr>
      <vt:lpstr>How to identity You Customer point of paint?</vt:lpstr>
      <vt:lpstr>PowerPoint Presentation</vt:lpstr>
      <vt:lpstr>Birchbox Case (hlm. 48)</vt:lpstr>
      <vt:lpstr>2. Innovate a Product or Service</vt:lpstr>
      <vt:lpstr>Coffee Joulies Case (hlm. 58)</vt:lpstr>
      <vt:lpstr>PowerPoint Presentation</vt:lpstr>
      <vt:lpstr>Customer Validation Process</vt:lpstr>
      <vt:lpstr>3. Test Business Models</vt:lpstr>
      <vt:lpstr>Business Models (baca hlm. 52)</vt:lpstr>
      <vt:lpstr>4. Explore How to Acquire Customers</vt:lpstr>
      <vt:lpstr>Non-Traditional Idea Sources</vt:lpstr>
      <vt:lpstr>Pustaka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Kewirausahaan  Teknologi Informasi</dc:title>
  <cp:lastModifiedBy>Julianti.kasih</cp:lastModifiedBy>
  <cp:revision>98</cp:revision>
  <dcterms:created xsi:type="dcterms:W3CDTF">2015-02-09T19:30:45Z</dcterms:created>
  <dcterms:modified xsi:type="dcterms:W3CDTF">2022-02-21T01:05:33Z</dcterms:modified>
</cp:coreProperties>
</file>